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56" r:id="rId3"/>
    <p:sldId id="266" r:id="rId4"/>
    <p:sldId id="292" r:id="rId5"/>
    <p:sldId id="291" r:id="rId6"/>
    <p:sldId id="290" r:id="rId7"/>
    <p:sldId id="289" r:id="rId8"/>
    <p:sldId id="501" r:id="rId9"/>
    <p:sldId id="293" r:id="rId10"/>
    <p:sldId id="308" r:id="rId11"/>
    <p:sldId id="294" r:id="rId12"/>
    <p:sldId id="297" r:id="rId13"/>
    <p:sldId id="296" r:id="rId14"/>
    <p:sldId id="276" r:id="rId15"/>
    <p:sldId id="281" r:id="rId16"/>
    <p:sldId id="310" r:id="rId17"/>
    <p:sldId id="309" r:id="rId18"/>
    <p:sldId id="286" r:id="rId19"/>
    <p:sldId id="301" r:id="rId20"/>
    <p:sldId id="300" r:id="rId21"/>
    <p:sldId id="302" r:id="rId22"/>
    <p:sldId id="303" r:id="rId23"/>
    <p:sldId id="304" r:id="rId24"/>
    <p:sldId id="306" r:id="rId25"/>
    <p:sldId id="305" r:id="rId26"/>
    <p:sldId id="307" r:id="rId27"/>
    <p:sldId id="494" r:id="rId28"/>
    <p:sldId id="497" r:id="rId29"/>
    <p:sldId id="496" r:id="rId30"/>
    <p:sldId id="495" r:id="rId31"/>
    <p:sldId id="499" r:id="rId32"/>
    <p:sldId id="498" r:id="rId33"/>
    <p:sldId id="502" r:id="rId34"/>
    <p:sldId id="500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152381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4293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665783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715474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642222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70595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94889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783502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84136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88922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40964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8BD05-B076-474A-AED9-01E33CEA33E1}" type="datetimeFigureOut">
              <a:rPr lang="nl-NL" smtClean="0"/>
              <a:pPr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C9D96-0632-4DA2-AB30-96436A639A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768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2F97777-9DD1-43CD-AE6F-9EF634FA236F}"/>
              </a:ext>
            </a:extLst>
          </p:cNvPr>
          <p:cNvSpPr txBox="1"/>
          <p:nvPr/>
        </p:nvSpPr>
        <p:spPr>
          <a:xfrm>
            <a:off x="327600" y="363600"/>
            <a:ext cx="8927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K</a:t>
            </a:r>
            <a:r>
              <a:rPr lang="nl-NL" sz="2400" baseline="-25000" dirty="0"/>
              <a:t>b</a:t>
            </a:r>
            <a:r>
              <a:rPr lang="nl-NL" sz="2400" dirty="0"/>
              <a:t> van een base berekenen met de pH van een oplossing van de base. </a:t>
            </a:r>
          </a:p>
        </p:txBody>
      </p:sp>
    </p:spTree>
    <p:extLst>
      <p:ext uri="{BB962C8B-B14F-4D97-AF65-F5344CB8AC3E}">
        <p14:creationId xmlns:p14="http://schemas.microsoft.com/office/powerpoint/2010/main" val="777789616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27515" y="1973188"/>
            <a:ext cx="782483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op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475130" y="1994832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7256653" y="1994832"/>
            <a:ext cx="17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2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1396515" y="2471920"/>
            <a:ext cx="4089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In 2,0 liter oplossing:                      14,24 g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BEE6FA4-C14A-431A-A8C3-3CCF497723DD}"/>
              </a:ext>
            </a:extLst>
          </p:cNvPr>
          <p:cNvSpPr/>
          <p:nvPr/>
        </p:nvSpPr>
        <p:spPr>
          <a:xfrm>
            <a:off x="327315" y="364525"/>
            <a:ext cx="45720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15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1800209480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>
            <a:extLst>
              <a:ext uri="{FF2B5EF4-FFF2-40B4-BE49-F238E27FC236}">
                <a16:creationId xmlns:a16="http://schemas.microsoft.com/office/drawing/2014/main" id="{776B50E8-EE2C-4396-ADF1-846DECAB47F1}"/>
              </a:ext>
            </a:extLst>
          </p:cNvPr>
          <p:cNvGrpSpPr/>
          <p:nvPr/>
        </p:nvGrpSpPr>
        <p:grpSpPr>
          <a:xfrm>
            <a:off x="1396515" y="2473200"/>
            <a:ext cx="7747486" cy="1669688"/>
            <a:chOff x="1383450" y="2784813"/>
            <a:chExt cx="10490685" cy="1669688"/>
          </a:xfrm>
        </p:grpSpPr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97B25A0B-9621-4120-9701-B80C7BCDC81E}"/>
                </a:ext>
              </a:extLst>
            </p:cNvPr>
            <p:cNvSpPr txBox="1"/>
            <p:nvPr/>
          </p:nvSpPr>
          <p:spPr>
            <a:xfrm>
              <a:off x="1383450" y="2784813"/>
              <a:ext cx="10490685" cy="1669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In 2,0 liter oplossing:                      14,24 g</a:t>
              </a:r>
            </a:p>
            <a:p>
              <a:r>
                <a:rPr lang="nl-NL" dirty="0">
                  <a:solidFill>
                    <a:srgbClr val="FF0000"/>
                  </a:solidFill>
                </a:rPr>
                <a:t>					</a:t>
              </a:r>
            </a:p>
            <a:p>
              <a:r>
                <a:rPr lang="nl-NL" dirty="0">
                  <a:solidFill>
                    <a:srgbClr val="FF0000"/>
                  </a:solidFill>
                </a:rPr>
                <a:t>			                   </a:t>
              </a:r>
            </a:p>
            <a:p>
              <a:r>
                <a:rPr lang="nl-NL" dirty="0">
                  <a:solidFill>
                    <a:srgbClr val="FF0000"/>
                  </a:solidFill>
                </a:rPr>
                <a:t>				           	     =  7,12 g/L  		</a:t>
              </a:r>
            </a:p>
            <a:p>
              <a:endParaRPr lang="nl-NL" dirty="0">
                <a:solidFill>
                  <a:srgbClr val="FF0000"/>
                </a:solidFill>
              </a:endParaRPr>
            </a:p>
            <a:p>
              <a:pPr>
                <a:lnSpc>
                  <a:spcPts val="1500"/>
                </a:lnSpc>
              </a:pPr>
              <a:r>
                <a:rPr lang="nl-NL" dirty="0">
                  <a:solidFill>
                    <a:srgbClr val="FF0000"/>
                  </a:solidFill>
                </a:rPr>
                <a:t>				</a:t>
              </a:r>
            </a:p>
          </p:txBody>
        </p:sp>
        <p:sp>
          <p:nvSpPr>
            <p:cNvPr id="9" name="PIJL-OMLAAG 3">
              <a:extLst>
                <a:ext uri="{FF2B5EF4-FFF2-40B4-BE49-F238E27FC236}">
                  <a16:creationId xmlns:a16="http://schemas.microsoft.com/office/drawing/2014/main" id="{9B8767A4-0166-4FBD-8E29-AC86539F3BEC}"/>
                </a:ext>
              </a:extLst>
            </p:cNvPr>
            <p:cNvSpPr/>
            <p:nvPr/>
          </p:nvSpPr>
          <p:spPr>
            <a:xfrm>
              <a:off x="6011114" y="3236231"/>
              <a:ext cx="106879" cy="23156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</p:grpSp>
      <p:sp>
        <p:nvSpPr>
          <p:cNvPr id="3" name="Rechthoek 2"/>
          <p:cNvSpPr/>
          <p:nvPr/>
        </p:nvSpPr>
        <p:spPr>
          <a:xfrm>
            <a:off x="327515" y="1973188"/>
            <a:ext cx="782483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op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475130" y="1994832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7256653" y="1994832"/>
            <a:ext cx="17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2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dirty="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BEE6FA4-C14A-431A-A8C3-3CCF497723DD}"/>
              </a:ext>
            </a:extLst>
          </p:cNvPr>
          <p:cNvSpPr/>
          <p:nvPr/>
        </p:nvSpPr>
        <p:spPr>
          <a:xfrm>
            <a:off x="327315" y="364525"/>
            <a:ext cx="45720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15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3111079251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>
            <a:extLst>
              <a:ext uri="{FF2B5EF4-FFF2-40B4-BE49-F238E27FC236}">
                <a16:creationId xmlns:a16="http://schemas.microsoft.com/office/drawing/2014/main" id="{776B50E8-EE2C-4396-ADF1-846DECAB47F1}"/>
              </a:ext>
            </a:extLst>
          </p:cNvPr>
          <p:cNvGrpSpPr/>
          <p:nvPr/>
        </p:nvGrpSpPr>
        <p:grpSpPr>
          <a:xfrm>
            <a:off x="1396515" y="2473200"/>
            <a:ext cx="7747486" cy="2292935"/>
            <a:chOff x="1383450" y="2784813"/>
            <a:chExt cx="10490685" cy="2292935"/>
          </a:xfrm>
        </p:grpSpPr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97B25A0B-9621-4120-9701-B80C7BCDC81E}"/>
                </a:ext>
              </a:extLst>
            </p:cNvPr>
            <p:cNvSpPr txBox="1"/>
            <p:nvPr/>
          </p:nvSpPr>
          <p:spPr>
            <a:xfrm>
              <a:off x="1383450" y="2784813"/>
              <a:ext cx="10490685" cy="2292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In 2,0 liter oplossing:                      14,24 g</a:t>
              </a:r>
            </a:p>
            <a:p>
              <a:r>
                <a:rPr lang="nl-NL" dirty="0"/>
                <a:t>					</a:t>
              </a:r>
            </a:p>
            <a:p>
              <a:r>
                <a:rPr lang="nl-NL" dirty="0"/>
                <a:t>			                   </a:t>
              </a:r>
            </a:p>
            <a:p>
              <a:r>
                <a:rPr lang="nl-NL" dirty="0"/>
                <a:t>				           	     =  7,12 g/L </a:t>
              </a:r>
              <a:r>
                <a:rPr lang="nl-NL" dirty="0">
                  <a:solidFill>
                    <a:srgbClr val="FF0000"/>
                  </a:solidFill>
                </a:rPr>
                <a:t> 		</a:t>
              </a:r>
            </a:p>
            <a:p>
              <a:endParaRPr lang="nl-NL" dirty="0">
                <a:solidFill>
                  <a:srgbClr val="FF0000"/>
                </a:solidFill>
              </a:endParaRPr>
            </a:p>
            <a:p>
              <a:pPr>
                <a:lnSpc>
                  <a:spcPts val="1500"/>
                </a:lnSpc>
              </a:pPr>
              <a:r>
                <a:rPr lang="nl-NL" dirty="0">
                  <a:solidFill>
                    <a:srgbClr val="FF0000"/>
                  </a:solidFill>
                </a:rPr>
                <a:t>				      </a:t>
              </a:r>
            </a:p>
            <a:p>
              <a:r>
                <a:rPr lang="nl-NL" dirty="0">
                  <a:solidFill>
                    <a:srgbClr val="FF0000"/>
                  </a:solidFill>
                </a:rPr>
                <a:t>				     	       7,12           			                 </a:t>
              </a:r>
              <a:r>
                <a:rPr lang="nl-NL" dirty="0">
                  <a:solidFill>
                    <a:schemeClr val="bg1"/>
                  </a:solidFill>
                </a:rPr>
                <a:t>.........  mol/L</a:t>
              </a:r>
            </a:p>
            <a:p>
              <a:pPr>
                <a:lnSpc>
                  <a:spcPts val="1000"/>
                </a:lnSpc>
              </a:pPr>
              <a:r>
                <a:rPr lang="nl-NL" dirty="0">
                  <a:solidFill>
                    <a:srgbClr val="FF0000"/>
                  </a:solidFill>
                </a:rPr>
                <a:t>  					  =  --------  =  0,05000 mol/L</a:t>
              </a:r>
            </a:p>
            <a:p>
              <a:pPr>
                <a:lnSpc>
                  <a:spcPts val="1700"/>
                </a:lnSpc>
              </a:pPr>
              <a:r>
                <a:rPr lang="nl-NL" dirty="0">
                  <a:solidFill>
                    <a:srgbClr val="FF0000"/>
                  </a:solidFill>
                </a:rPr>
                <a:t> 					     142,40</a:t>
              </a:r>
            </a:p>
          </p:txBody>
        </p:sp>
        <p:sp>
          <p:nvSpPr>
            <p:cNvPr id="9" name="PIJL-OMLAAG 3">
              <a:extLst>
                <a:ext uri="{FF2B5EF4-FFF2-40B4-BE49-F238E27FC236}">
                  <a16:creationId xmlns:a16="http://schemas.microsoft.com/office/drawing/2014/main" id="{9B8767A4-0166-4FBD-8E29-AC86539F3BEC}"/>
                </a:ext>
              </a:extLst>
            </p:cNvPr>
            <p:cNvSpPr/>
            <p:nvPr/>
          </p:nvSpPr>
          <p:spPr>
            <a:xfrm>
              <a:off x="6011114" y="3236231"/>
              <a:ext cx="106879" cy="23156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  <p:sp>
          <p:nvSpPr>
            <p:cNvPr id="10" name="PIJL-OMLAAG 7">
              <a:extLst>
                <a:ext uri="{FF2B5EF4-FFF2-40B4-BE49-F238E27FC236}">
                  <a16:creationId xmlns:a16="http://schemas.microsoft.com/office/drawing/2014/main" id="{5D990782-94CB-4240-9904-9998B391020B}"/>
                </a:ext>
              </a:extLst>
            </p:cNvPr>
            <p:cNvSpPr/>
            <p:nvPr/>
          </p:nvSpPr>
          <p:spPr>
            <a:xfrm>
              <a:off x="6011113" y="4156989"/>
              <a:ext cx="106879" cy="23156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</p:grpSp>
      <p:sp>
        <p:nvSpPr>
          <p:cNvPr id="3" name="Rechthoek 2"/>
          <p:cNvSpPr/>
          <p:nvPr/>
        </p:nvSpPr>
        <p:spPr>
          <a:xfrm>
            <a:off x="327515" y="1973188"/>
            <a:ext cx="782483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op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475130" y="1994832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7256653" y="1994832"/>
            <a:ext cx="17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2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dirty="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BEE6FA4-C14A-431A-A8C3-3CCF497723DD}"/>
              </a:ext>
            </a:extLst>
          </p:cNvPr>
          <p:cNvSpPr/>
          <p:nvPr/>
        </p:nvSpPr>
        <p:spPr>
          <a:xfrm>
            <a:off x="327315" y="364525"/>
            <a:ext cx="45720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15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3637044375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>
            <a:extLst>
              <a:ext uri="{FF2B5EF4-FFF2-40B4-BE49-F238E27FC236}">
                <a16:creationId xmlns:a16="http://schemas.microsoft.com/office/drawing/2014/main" id="{776B50E8-EE2C-4396-ADF1-846DECAB47F1}"/>
              </a:ext>
            </a:extLst>
          </p:cNvPr>
          <p:cNvGrpSpPr/>
          <p:nvPr/>
        </p:nvGrpSpPr>
        <p:grpSpPr>
          <a:xfrm>
            <a:off x="1396515" y="2473200"/>
            <a:ext cx="7747486" cy="2292935"/>
            <a:chOff x="1383450" y="2784813"/>
            <a:chExt cx="10490685" cy="2292935"/>
          </a:xfrm>
        </p:grpSpPr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97B25A0B-9621-4120-9701-B80C7BCDC81E}"/>
                </a:ext>
              </a:extLst>
            </p:cNvPr>
            <p:cNvSpPr txBox="1"/>
            <p:nvPr/>
          </p:nvSpPr>
          <p:spPr>
            <a:xfrm>
              <a:off x="1383450" y="2784813"/>
              <a:ext cx="10490685" cy="2292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In 2,0 liter oplossing:                      14,24 g</a:t>
              </a:r>
            </a:p>
            <a:p>
              <a:r>
                <a:rPr lang="nl-NL" dirty="0"/>
                <a:t>					</a:t>
              </a:r>
            </a:p>
            <a:p>
              <a:r>
                <a:rPr lang="nl-NL" dirty="0"/>
                <a:t>			                   </a:t>
              </a:r>
            </a:p>
            <a:p>
              <a:r>
                <a:rPr lang="nl-NL" dirty="0"/>
                <a:t>				           	     =  7,12 g/L  		</a:t>
              </a:r>
            </a:p>
            <a:p>
              <a:endParaRPr lang="nl-NL" dirty="0"/>
            </a:p>
            <a:p>
              <a:pPr>
                <a:lnSpc>
                  <a:spcPts val="1500"/>
                </a:lnSpc>
              </a:pPr>
              <a:r>
                <a:rPr lang="nl-NL" dirty="0"/>
                <a:t>				      </a:t>
              </a:r>
            </a:p>
            <a:p>
              <a:r>
                <a:rPr lang="nl-NL" dirty="0"/>
                <a:t>				     	       7,12           			                 </a:t>
              </a:r>
              <a:r>
                <a:rPr lang="nl-NL" dirty="0">
                  <a:solidFill>
                    <a:schemeClr val="bg1"/>
                  </a:solidFill>
                </a:rPr>
                <a:t>.........  mol/L</a:t>
              </a:r>
            </a:p>
            <a:p>
              <a:pPr>
                <a:lnSpc>
                  <a:spcPts val="1000"/>
                </a:lnSpc>
              </a:pPr>
              <a:r>
                <a:rPr lang="nl-NL" dirty="0"/>
                <a:t>  					  =  --------  =  0,05000 mol/L</a:t>
              </a:r>
              <a:r>
                <a:rPr lang="nl-NL" dirty="0">
                  <a:solidFill>
                    <a:srgbClr val="FF0000"/>
                  </a:solidFill>
                </a:rPr>
                <a:t>                        = 0,1000 mol/L                                         </a:t>
              </a:r>
            </a:p>
            <a:p>
              <a:pPr>
                <a:lnSpc>
                  <a:spcPts val="1700"/>
                </a:lnSpc>
              </a:pPr>
              <a:r>
                <a:rPr lang="nl-NL" dirty="0">
                  <a:solidFill>
                    <a:srgbClr val="FF0000"/>
                  </a:solidFill>
                </a:rPr>
                <a:t> 					     </a:t>
              </a:r>
              <a:r>
                <a:rPr lang="nl-NL" dirty="0"/>
                <a:t>142,40</a:t>
              </a:r>
            </a:p>
          </p:txBody>
        </p:sp>
        <p:sp>
          <p:nvSpPr>
            <p:cNvPr id="9" name="PIJL-OMLAAG 3">
              <a:extLst>
                <a:ext uri="{FF2B5EF4-FFF2-40B4-BE49-F238E27FC236}">
                  <a16:creationId xmlns:a16="http://schemas.microsoft.com/office/drawing/2014/main" id="{9B8767A4-0166-4FBD-8E29-AC86539F3BEC}"/>
                </a:ext>
              </a:extLst>
            </p:cNvPr>
            <p:cNvSpPr/>
            <p:nvPr/>
          </p:nvSpPr>
          <p:spPr>
            <a:xfrm>
              <a:off x="6011114" y="3236231"/>
              <a:ext cx="106879" cy="23156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  <p:sp>
          <p:nvSpPr>
            <p:cNvPr id="10" name="PIJL-OMLAAG 7">
              <a:extLst>
                <a:ext uri="{FF2B5EF4-FFF2-40B4-BE49-F238E27FC236}">
                  <a16:creationId xmlns:a16="http://schemas.microsoft.com/office/drawing/2014/main" id="{5D990782-94CB-4240-9904-9998B391020B}"/>
                </a:ext>
              </a:extLst>
            </p:cNvPr>
            <p:cNvSpPr/>
            <p:nvPr/>
          </p:nvSpPr>
          <p:spPr>
            <a:xfrm>
              <a:off x="6011113" y="4156989"/>
              <a:ext cx="106879" cy="23156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  <p:sp>
          <p:nvSpPr>
            <p:cNvPr id="11" name="PIJL-RECHTS 4">
              <a:extLst>
                <a:ext uri="{FF2B5EF4-FFF2-40B4-BE49-F238E27FC236}">
                  <a16:creationId xmlns:a16="http://schemas.microsoft.com/office/drawing/2014/main" id="{234ED684-9596-46F1-8F58-AF8A17F743E5}"/>
                </a:ext>
              </a:extLst>
            </p:cNvPr>
            <p:cNvSpPr/>
            <p:nvPr/>
          </p:nvSpPr>
          <p:spPr>
            <a:xfrm>
              <a:off x="8645111" y="4641245"/>
              <a:ext cx="311727" cy="12710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</p:grpSp>
      <p:sp>
        <p:nvSpPr>
          <p:cNvPr id="3" name="Rechthoek 2"/>
          <p:cNvSpPr/>
          <p:nvPr/>
        </p:nvSpPr>
        <p:spPr>
          <a:xfrm>
            <a:off x="327515" y="1973188"/>
            <a:ext cx="782483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op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475130" y="1994832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7256653" y="1994832"/>
            <a:ext cx="17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2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BEE6FA4-C14A-431A-A8C3-3CCF497723DD}"/>
              </a:ext>
            </a:extLst>
          </p:cNvPr>
          <p:cNvSpPr/>
          <p:nvPr/>
        </p:nvSpPr>
        <p:spPr>
          <a:xfrm>
            <a:off x="327315" y="364525"/>
            <a:ext cx="45720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15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4067075606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>
              <a:solidFill>
                <a:srgbClr val="FF0000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742DD48-0477-4F8F-9791-B5DA0DB65AF8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1311053614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2" name="Tekstvak 21"/>
          <p:cNvSpPr txBox="1"/>
          <p:nvPr/>
        </p:nvSpPr>
        <p:spPr>
          <a:xfrm>
            <a:off x="4777204" y="2185485"/>
            <a:ext cx="2717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pH  = 8,87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E74933F-FAE2-472A-A113-64DEEFC136CD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3970564219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9383E018-ECFE-4463-BBBD-EC2BDDF4C90F}"/>
              </a:ext>
            </a:extLst>
          </p:cNvPr>
          <p:cNvGrpSpPr/>
          <p:nvPr/>
        </p:nvGrpSpPr>
        <p:grpSpPr>
          <a:xfrm>
            <a:off x="4777204" y="2185485"/>
            <a:ext cx="2717457" cy="1754326"/>
            <a:chOff x="4760112" y="1750752"/>
            <a:chExt cx="2717457" cy="1754326"/>
          </a:xfrm>
        </p:grpSpPr>
        <p:sp>
          <p:nvSpPr>
            <p:cNvPr id="22" name="Tekstvak 21"/>
            <p:cNvSpPr txBox="1"/>
            <p:nvPr/>
          </p:nvSpPr>
          <p:spPr>
            <a:xfrm>
              <a:off x="4760112" y="1750752"/>
              <a:ext cx="27174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pH  = 8,87</a:t>
              </a:r>
            </a:p>
            <a:p>
              <a:endParaRPr lang="nl-NL" dirty="0">
                <a:solidFill>
                  <a:srgbClr val="FF0000"/>
                </a:solidFill>
              </a:endParaRPr>
            </a:p>
            <a:p>
              <a:endParaRPr lang="nl-NL" dirty="0">
                <a:solidFill>
                  <a:srgbClr val="FF0000"/>
                </a:solidFill>
              </a:endParaRPr>
            </a:p>
            <a:p>
              <a:r>
                <a:rPr lang="nl-NL" dirty="0">
                  <a:solidFill>
                    <a:srgbClr val="FF0000"/>
                  </a:solidFill>
                </a:rPr>
                <a:t>pOH = 5,13</a:t>
              </a:r>
            </a:p>
            <a:p>
              <a:endParaRPr lang="nl-NL" dirty="0">
                <a:solidFill>
                  <a:srgbClr val="FF0000"/>
                </a:solidFill>
              </a:endParaRPr>
            </a:p>
            <a:p>
              <a:endParaRPr lang="nl-NL" dirty="0">
                <a:solidFill>
                  <a:srgbClr val="FF0000"/>
                </a:solidFill>
              </a:endParaRPr>
            </a:p>
          </p:txBody>
        </p:sp>
        <p:sp>
          <p:nvSpPr>
            <p:cNvPr id="17" name="PIJL-OMLAAG 16"/>
            <p:cNvSpPr/>
            <p:nvPr/>
          </p:nvSpPr>
          <p:spPr>
            <a:xfrm>
              <a:off x="5274727" y="2205200"/>
              <a:ext cx="106878" cy="23156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</p:grpSp>
      <p:sp>
        <p:nvSpPr>
          <p:cNvPr id="8" name="Rechthoek 7">
            <a:extLst>
              <a:ext uri="{FF2B5EF4-FFF2-40B4-BE49-F238E27FC236}">
                <a16:creationId xmlns:a16="http://schemas.microsoft.com/office/drawing/2014/main" id="{01A19BC2-AAFC-4CC4-B9EF-7C00B9A84509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40722778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9383E018-ECFE-4463-BBBD-EC2BDDF4C90F}"/>
              </a:ext>
            </a:extLst>
          </p:cNvPr>
          <p:cNvGrpSpPr/>
          <p:nvPr/>
        </p:nvGrpSpPr>
        <p:grpSpPr>
          <a:xfrm>
            <a:off x="4777204" y="2185485"/>
            <a:ext cx="2717457" cy="2031325"/>
            <a:chOff x="4760112" y="1750752"/>
            <a:chExt cx="2717457" cy="2031325"/>
          </a:xfrm>
        </p:grpSpPr>
        <p:sp>
          <p:nvSpPr>
            <p:cNvPr id="22" name="Tekstvak 21"/>
            <p:cNvSpPr txBox="1"/>
            <p:nvPr/>
          </p:nvSpPr>
          <p:spPr>
            <a:xfrm>
              <a:off x="4760112" y="1750752"/>
              <a:ext cx="2717457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pH  = 8,87</a:t>
              </a:r>
            </a:p>
            <a:p>
              <a:endParaRPr lang="nl-NL" dirty="0"/>
            </a:p>
            <a:p>
              <a:endParaRPr lang="nl-NL" dirty="0"/>
            </a:p>
            <a:p>
              <a:r>
                <a:rPr lang="nl-NL" dirty="0"/>
                <a:t>pOH = 5,13</a:t>
              </a:r>
            </a:p>
            <a:p>
              <a:endParaRPr lang="nl-NL" dirty="0">
                <a:solidFill>
                  <a:srgbClr val="FF0000"/>
                </a:solidFill>
              </a:endParaRPr>
            </a:p>
            <a:p>
              <a:endParaRPr lang="nl-NL" dirty="0">
                <a:solidFill>
                  <a:srgbClr val="FF0000"/>
                </a:solidFill>
              </a:endParaRPr>
            </a:p>
            <a:p>
              <a:r>
                <a:rPr lang="nl-NL" dirty="0">
                  <a:solidFill>
                    <a:srgbClr val="FF0000"/>
                  </a:solidFill>
                </a:rPr>
                <a:t>[OH</a:t>
              </a:r>
              <a:r>
                <a:rPr lang="nl-NL" baseline="30000" dirty="0">
                  <a:solidFill>
                    <a:srgbClr val="FF0000"/>
                  </a:solidFill>
                </a:rPr>
                <a:t>-</a:t>
              </a:r>
              <a:r>
                <a:rPr lang="nl-NL" dirty="0">
                  <a:solidFill>
                    <a:srgbClr val="FF0000"/>
                  </a:solidFill>
                </a:rPr>
                <a:t>] = 7,413 ∙ 10</a:t>
              </a:r>
              <a:r>
                <a:rPr lang="nl-NL" baseline="30000" dirty="0">
                  <a:solidFill>
                    <a:srgbClr val="FF0000"/>
                  </a:solidFill>
                </a:rPr>
                <a:t>-6</a:t>
              </a:r>
              <a:r>
                <a:rPr lang="nl-NL" dirty="0">
                  <a:solidFill>
                    <a:srgbClr val="FF0000"/>
                  </a:solidFill>
                </a:rPr>
                <a:t> mol/L</a:t>
              </a:r>
            </a:p>
          </p:txBody>
        </p:sp>
        <p:sp>
          <p:nvSpPr>
            <p:cNvPr id="17" name="PIJL-OMLAAG 16"/>
            <p:cNvSpPr/>
            <p:nvPr/>
          </p:nvSpPr>
          <p:spPr>
            <a:xfrm>
              <a:off x="5274727" y="2205200"/>
              <a:ext cx="106878" cy="23156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  <p:sp>
          <p:nvSpPr>
            <p:cNvPr id="7" name="PIJL-OMLAAG 6"/>
            <p:cNvSpPr/>
            <p:nvPr/>
          </p:nvSpPr>
          <p:spPr>
            <a:xfrm>
              <a:off x="5282149" y="3049832"/>
              <a:ext cx="106878" cy="23156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</p:grpSp>
      <p:sp>
        <p:nvSpPr>
          <p:cNvPr id="9" name="Rechthoek 8">
            <a:extLst>
              <a:ext uri="{FF2B5EF4-FFF2-40B4-BE49-F238E27FC236}">
                <a16:creationId xmlns:a16="http://schemas.microsoft.com/office/drawing/2014/main" id="{8E9B24C2-7112-427A-91B2-FCBB642C357E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209969369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>
                <a:solidFill>
                  <a:srgbClr val="FF0000"/>
                </a:solidFill>
              </a:rPr>
              <a:t>B:      </a:t>
            </a:r>
            <a:r>
              <a:rPr lang="nl-NL" sz="2100" dirty="0">
                <a:solidFill>
                  <a:schemeClr val="bg1"/>
                </a:solidFill>
              </a:rPr>
              <a:t>0,1000                                     _                        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>
                <a:solidFill>
                  <a:srgbClr val="FF0000"/>
                </a:solidFill>
              </a:rPr>
              <a:t>O:   </a:t>
            </a:r>
            <a:r>
              <a:rPr lang="nl-NL" sz="2100" dirty="0">
                <a:solidFill>
                  <a:schemeClr val="bg1"/>
                </a:solidFill>
              </a:rPr>
              <a:t>- 7,413∙10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                     + 7,413∙10</a:t>
            </a:r>
            <a:r>
              <a:rPr lang="nl-NL" sz="2100" baseline="30000" dirty="0">
                <a:solidFill>
                  <a:schemeClr val="bg1"/>
                </a:solidFill>
              </a:rPr>
              <a:t>-6          </a:t>
            </a:r>
            <a:r>
              <a:rPr lang="nl-NL" sz="2100" dirty="0">
                <a:solidFill>
                  <a:schemeClr val="bg1"/>
                </a:solidFill>
              </a:rPr>
              <a:t>+7,413∙10</a:t>
            </a:r>
            <a:r>
              <a:rPr lang="nl-NL" sz="2100" baseline="30000" dirty="0">
                <a:solidFill>
                  <a:schemeClr val="bg1"/>
                </a:solidFill>
              </a:rPr>
              <a:t>-6 </a:t>
            </a:r>
            <a:r>
              <a:rPr lang="nl-NL" sz="2100" dirty="0">
                <a:solidFill>
                  <a:srgbClr val="FF0000"/>
                </a:solidFill>
              </a:rPr>
              <a:t>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>
                <a:solidFill>
                  <a:srgbClr val="FF0000"/>
                </a:solidFill>
              </a:rPr>
              <a:t>E:   </a:t>
            </a:r>
            <a:r>
              <a:rPr lang="nl-NL" sz="2100" dirty="0">
                <a:solidFill>
                  <a:schemeClr val="bg1"/>
                </a:solidFill>
              </a:rPr>
              <a:t>0,1000- 7,413∙10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	      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       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endParaRPr lang="nl-NL" sz="2100" dirty="0">
              <a:solidFill>
                <a:schemeClr val="bg1"/>
              </a:solidFill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BFA4DDF8-AC96-4A13-A6C9-92353C524955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814747880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0,1000                                     </a:t>
            </a:r>
            <a:r>
              <a:rPr lang="nl-NL" sz="2100" dirty="0">
                <a:solidFill>
                  <a:schemeClr val="bg1"/>
                </a:solidFill>
              </a:rPr>
              <a:t>_                        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O:</a:t>
            </a:r>
            <a:r>
              <a:rPr lang="nl-NL" sz="2100" dirty="0">
                <a:solidFill>
                  <a:srgbClr val="FF0000"/>
                </a:solidFill>
              </a:rPr>
              <a:t>   </a:t>
            </a:r>
            <a:r>
              <a:rPr lang="nl-NL" sz="2100" dirty="0">
                <a:solidFill>
                  <a:schemeClr val="bg1"/>
                </a:solidFill>
              </a:rPr>
              <a:t>- 7,413∙10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                     + 7,413∙10</a:t>
            </a:r>
            <a:r>
              <a:rPr lang="nl-NL" sz="2100" baseline="30000" dirty="0">
                <a:solidFill>
                  <a:schemeClr val="bg1"/>
                </a:solidFill>
              </a:rPr>
              <a:t>-6          </a:t>
            </a:r>
            <a:r>
              <a:rPr lang="nl-NL" sz="2100" dirty="0">
                <a:solidFill>
                  <a:schemeClr val="bg1"/>
                </a:solidFill>
              </a:rPr>
              <a:t>+7,413∙10</a:t>
            </a:r>
            <a:r>
              <a:rPr lang="nl-NL" sz="2100" baseline="30000" dirty="0">
                <a:solidFill>
                  <a:schemeClr val="bg1"/>
                </a:solidFill>
              </a:rPr>
              <a:t>-6 </a:t>
            </a:r>
            <a:r>
              <a:rPr lang="nl-NL" sz="2100" dirty="0"/>
              <a:t>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  <a:r>
              <a:rPr lang="nl-NL" sz="2100" dirty="0">
                <a:solidFill>
                  <a:srgbClr val="FF0000"/>
                </a:solidFill>
              </a:rPr>
              <a:t>   </a:t>
            </a:r>
            <a:r>
              <a:rPr lang="nl-NL" sz="2100" dirty="0">
                <a:solidFill>
                  <a:schemeClr val="bg1"/>
                </a:solidFill>
              </a:rPr>
              <a:t>0,1000- 7,413∙10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	      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        </a:t>
            </a:r>
            <a:r>
              <a:rPr lang="nl-NL" sz="2100" dirty="0">
                <a:solidFill>
                  <a:srgbClr val="FF0000"/>
                </a:solidFill>
              </a:rPr>
              <a:t>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endParaRPr lang="nl-NL" sz="2100" dirty="0">
              <a:solidFill>
                <a:srgbClr val="FF0000"/>
              </a:solidFill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C356F60-F496-414F-B33C-7BEBCD9011C3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173624849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327600" y="363600"/>
            <a:ext cx="6675121" cy="2299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8,87.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</a:t>
            </a:r>
          </a:p>
        </p:txBody>
      </p:sp>
    </p:spTree>
    <p:extLst>
      <p:ext uri="{BB962C8B-B14F-4D97-AF65-F5344CB8AC3E}">
        <p14:creationId xmlns:p14="http://schemas.microsoft.com/office/powerpoint/2010/main" val="258773617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</a:t>
            </a:r>
            <a:r>
              <a:rPr lang="nl-NL" sz="2100" dirty="0"/>
              <a:t>0,1000    </a:t>
            </a:r>
            <a:r>
              <a:rPr lang="nl-NL" sz="2100" dirty="0">
                <a:solidFill>
                  <a:srgbClr val="FF0000"/>
                </a:solidFill>
              </a:rPr>
              <a:t>                                 _                        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O:</a:t>
            </a:r>
            <a:r>
              <a:rPr lang="nl-NL" sz="2100" dirty="0">
                <a:solidFill>
                  <a:srgbClr val="FF0000"/>
                </a:solidFill>
              </a:rPr>
              <a:t>   </a:t>
            </a:r>
            <a:r>
              <a:rPr lang="nl-NL" sz="2100" dirty="0">
                <a:solidFill>
                  <a:schemeClr val="bg1"/>
                </a:solidFill>
              </a:rPr>
              <a:t>- 7,413∙10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                     + 7,413∙10</a:t>
            </a:r>
            <a:r>
              <a:rPr lang="nl-NL" sz="2100" baseline="30000" dirty="0">
                <a:solidFill>
                  <a:schemeClr val="bg1"/>
                </a:solidFill>
              </a:rPr>
              <a:t>-6          </a:t>
            </a:r>
            <a:r>
              <a:rPr lang="nl-NL" sz="2100" dirty="0">
                <a:solidFill>
                  <a:schemeClr val="bg1"/>
                </a:solidFill>
              </a:rPr>
              <a:t>+7,413∙10</a:t>
            </a:r>
            <a:r>
              <a:rPr lang="nl-NL" sz="2100" baseline="30000" dirty="0">
                <a:solidFill>
                  <a:schemeClr val="bg1"/>
                </a:solidFill>
              </a:rPr>
              <a:t>-6 </a:t>
            </a:r>
            <a:r>
              <a:rPr lang="nl-NL" sz="2100" dirty="0"/>
              <a:t>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  <a:r>
              <a:rPr lang="nl-NL" sz="2100" dirty="0">
                <a:solidFill>
                  <a:srgbClr val="FF0000"/>
                </a:solidFill>
              </a:rPr>
              <a:t>   </a:t>
            </a:r>
            <a:r>
              <a:rPr lang="nl-NL" sz="2100" dirty="0">
                <a:solidFill>
                  <a:schemeClr val="bg1"/>
                </a:solidFill>
              </a:rPr>
              <a:t>0,1000- 7,413∙10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	      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        </a:t>
            </a:r>
            <a:r>
              <a:rPr lang="nl-NL" sz="2100" dirty="0"/>
              <a:t>7,413∙10</a:t>
            </a:r>
            <a:r>
              <a:rPr lang="nl-NL" sz="2100" baseline="30000" dirty="0"/>
              <a:t>-6</a:t>
            </a:r>
            <a:endParaRPr lang="nl-NL" sz="2100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4C0FF056-0A1B-4320-AF99-67AB84A32888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1786863445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</a:t>
            </a:r>
            <a:r>
              <a:rPr lang="nl-NL" sz="2100" dirty="0"/>
              <a:t>0,1000                                     _                        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O:</a:t>
            </a:r>
            <a:r>
              <a:rPr lang="nl-NL" sz="2100" dirty="0">
                <a:solidFill>
                  <a:srgbClr val="FF0000"/>
                </a:solidFill>
              </a:rPr>
              <a:t>   - 7,413∙10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r>
              <a:rPr lang="nl-NL" sz="2100" dirty="0">
                <a:solidFill>
                  <a:srgbClr val="FF0000"/>
                </a:solidFill>
              </a:rPr>
              <a:t>                     + 7,413∙10</a:t>
            </a:r>
            <a:r>
              <a:rPr lang="nl-NL" sz="2100" baseline="30000" dirty="0">
                <a:solidFill>
                  <a:srgbClr val="FF0000"/>
                </a:solidFill>
              </a:rPr>
              <a:t>-6          </a:t>
            </a:r>
            <a:r>
              <a:rPr lang="nl-NL" sz="2100" dirty="0">
                <a:solidFill>
                  <a:srgbClr val="FF0000"/>
                </a:solidFill>
              </a:rPr>
              <a:t>+7,413∙10</a:t>
            </a:r>
            <a:r>
              <a:rPr lang="nl-NL" sz="2100" baseline="30000" dirty="0">
                <a:solidFill>
                  <a:srgbClr val="FF0000"/>
                </a:solidFill>
              </a:rPr>
              <a:t>-6 </a:t>
            </a:r>
            <a:r>
              <a:rPr lang="nl-NL" sz="2100" dirty="0"/>
              <a:t>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  <a:r>
              <a:rPr lang="nl-NL" sz="2100" dirty="0">
                <a:solidFill>
                  <a:srgbClr val="FF0000"/>
                </a:solidFill>
              </a:rPr>
              <a:t>   </a:t>
            </a:r>
            <a:r>
              <a:rPr lang="nl-NL" sz="2100" dirty="0">
                <a:solidFill>
                  <a:schemeClr val="bg1"/>
                </a:solidFill>
              </a:rPr>
              <a:t>0,1000- 7,413∙10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	      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        </a:t>
            </a:r>
            <a:r>
              <a:rPr lang="nl-NL" sz="2100" dirty="0"/>
              <a:t>7,413∙10</a:t>
            </a:r>
            <a:r>
              <a:rPr lang="nl-NL" sz="2100" baseline="30000" dirty="0"/>
              <a:t>-6</a:t>
            </a:r>
            <a:endParaRPr lang="nl-NL" sz="2100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A1582844-5F46-4861-8EF1-C748CD6E2D2B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3770738250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</a:t>
            </a:r>
            <a:r>
              <a:rPr lang="nl-NL" sz="2100" dirty="0"/>
              <a:t>0,1000                                     _                        _</a:t>
            </a:r>
          </a:p>
          <a:p>
            <a:endParaRPr lang="nl-NL" sz="2100" dirty="0"/>
          </a:p>
          <a:p>
            <a:r>
              <a:rPr lang="nl-NL" sz="2100" dirty="0"/>
              <a:t>O:   - 7,413∙10</a:t>
            </a:r>
            <a:r>
              <a:rPr lang="nl-NL" sz="2100" baseline="30000" dirty="0"/>
              <a:t>-6</a:t>
            </a:r>
            <a:r>
              <a:rPr lang="nl-NL" sz="2100" dirty="0"/>
              <a:t>                     + 7,413∙10</a:t>
            </a:r>
            <a:r>
              <a:rPr lang="nl-NL" sz="2100" baseline="30000" dirty="0"/>
              <a:t>-6          </a:t>
            </a:r>
            <a:r>
              <a:rPr lang="nl-NL" sz="2100" dirty="0"/>
              <a:t>+7,413∙10</a:t>
            </a:r>
            <a:r>
              <a:rPr lang="nl-NL" sz="2100" baseline="30000" dirty="0"/>
              <a:t>-6 </a:t>
            </a:r>
            <a:r>
              <a:rPr lang="nl-NL" sz="2100" dirty="0"/>
              <a:t>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  <a:r>
              <a:rPr lang="nl-NL" sz="2100" dirty="0">
                <a:solidFill>
                  <a:srgbClr val="FF0000"/>
                </a:solidFill>
              </a:rPr>
              <a:t>   0,1000- 7,413∙10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r>
              <a:rPr lang="nl-NL" sz="2100" dirty="0">
                <a:solidFill>
                  <a:srgbClr val="FF0000"/>
                </a:solidFill>
              </a:rPr>
              <a:t>	      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r>
              <a:rPr lang="nl-NL" sz="2100" dirty="0">
                <a:solidFill>
                  <a:srgbClr val="FF0000"/>
                </a:solidFill>
              </a:rPr>
              <a:t>       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endParaRPr lang="nl-NL" sz="2100" dirty="0">
              <a:solidFill>
                <a:srgbClr val="FF0000"/>
              </a:solidFill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D738A34-B2CE-4539-941E-8BCC358A632B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639589245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</a:t>
            </a:r>
            <a:r>
              <a:rPr lang="nl-NL" sz="2100" dirty="0"/>
              <a:t>0,1000                                     _                        _</a:t>
            </a:r>
          </a:p>
          <a:p>
            <a:endParaRPr lang="nl-NL" sz="2100" dirty="0"/>
          </a:p>
          <a:p>
            <a:r>
              <a:rPr lang="nl-NL" sz="2100" dirty="0"/>
              <a:t>O:   - 7,413∙10</a:t>
            </a:r>
            <a:r>
              <a:rPr lang="nl-NL" sz="2100" baseline="30000" dirty="0"/>
              <a:t>-6</a:t>
            </a:r>
            <a:r>
              <a:rPr lang="nl-NL" sz="2100" dirty="0"/>
              <a:t>                     + 7,413∙10</a:t>
            </a:r>
            <a:r>
              <a:rPr lang="nl-NL" sz="2100" baseline="30000" dirty="0"/>
              <a:t>-6          </a:t>
            </a:r>
            <a:r>
              <a:rPr lang="nl-NL" sz="2100" dirty="0"/>
              <a:t>+7,413∙10</a:t>
            </a:r>
            <a:r>
              <a:rPr lang="nl-NL" sz="2100" baseline="30000" dirty="0"/>
              <a:t>-6 </a:t>
            </a:r>
            <a:r>
              <a:rPr lang="nl-NL" sz="2100" dirty="0"/>
              <a:t>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  <a:r>
              <a:rPr lang="nl-NL" sz="2100" dirty="0">
                <a:solidFill>
                  <a:srgbClr val="FF0000"/>
                </a:solidFill>
              </a:rPr>
              <a:t>   0,1000- 7,413∙10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r>
              <a:rPr lang="nl-NL" sz="2100" dirty="0">
                <a:solidFill>
                  <a:srgbClr val="FF0000"/>
                </a:solidFill>
              </a:rPr>
              <a:t>	      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r>
              <a:rPr lang="nl-NL" sz="2100" dirty="0">
                <a:solidFill>
                  <a:srgbClr val="FF0000"/>
                </a:solidFill>
              </a:rPr>
              <a:t>       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endParaRPr lang="nl-NL" sz="2100" dirty="0">
              <a:solidFill>
                <a:srgbClr val="FF0000"/>
              </a:solidFill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6F71EA9-7055-4DF4-AD75-29F59FBEEAE9}"/>
              </a:ext>
            </a:extLst>
          </p:cNvPr>
          <p:cNvSpPr txBox="1"/>
          <p:nvPr/>
        </p:nvSpPr>
        <p:spPr>
          <a:xfrm>
            <a:off x="204849" y="4774703"/>
            <a:ext cx="396500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>
                <a:solidFill>
                  <a:prstClr val="black"/>
                </a:solidFill>
              </a:rPr>
              <a:t>                                                                                                  </a:t>
            </a:r>
            <a:r>
              <a:rPr lang="nl-NL" sz="2400" kern="0" dirty="0">
                <a:solidFill>
                  <a:prstClr val="black"/>
                </a:solidFill>
              </a:rPr>
              <a:t>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</a:t>
            </a:r>
            <a:r>
              <a:rPr lang="nl-NL" sz="2400" kern="0" dirty="0">
                <a:solidFill>
                  <a:prstClr val="black"/>
                </a:solidFill>
              </a:rPr>
              <a:t>] . [OH</a:t>
            </a:r>
            <a:r>
              <a:rPr lang="nl-NL" sz="2400" kern="0" baseline="40000" dirty="0">
                <a:solidFill>
                  <a:prstClr val="black"/>
                </a:solidFill>
              </a:rPr>
              <a:t>-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</a:t>
            </a:r>
            <a:r>
              <a:rPr lang="nl-NL" sz="2400" kern="0" dirty="0">
                <a:solidFill>
                  <a:schemeClr val="bg1"/>
                </a:solidFill>
              </a:rPr>
              <a:t>K</a:t>
            </a:r>
            <a:r>
              <a:rPr lang="nl-NL" sz="2400" kern="0" baseline="-25000" dirty="0">
                <a:solidFill>
                  <a:schemeClr val="bg1"/>
                </a:solidFill>
              </a:rPr>
              <a:t>b</a:t>
            </a:r>
            <a:r>
              <a:rPr lang="nl-NL" sz="2400" kern="0" baseline="-25000" dirty="0">
                <a:solidFill>
                  <a:prstClr val="black"/>
                </a:solidFill>
              </a:rPr>
              <a:t>    =  </a:t>
            </a:r>
            <a:r>
              <a:rPr lang="nl-NL" sz="2400" kern="0" dirty="0">
                <a:solidFill>
                  <a:prstClr val="black"/>
                </a:solidFill>
              </a:rPr>
              <a:t>________________ </a:t>
            </a:r>
          </a:p>
          <a:p>
            <a:pPr>
              <a:spcBef>
                <a:spcPts val="450"/>
              </a:spcBef>
            </a:pPr>
            <a:r>
              <a:rPr lang="nl-NL" sz="2400" kern="0" dirty="0">
                <a:solidFill>
                  <a:prstClr val="black"/>
                </a:solidFill>
              </a:rPr>
              <a:t>                   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14958CE-013D-4D9C-BC3D-A351662BCAA6}"/>
              </a:ext>
            </a:extLst>
          </p:cNvPr>
          <p:cNvSpPr/>
          <p:nvPr/>
        </p:nvSpPr>
        <p:spPr>
          <a:xfrm>
            <a:off x="385868" y="5015848"/>
            <a:ext cx="452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kern="0" dirty="0"/>
              <a:t>K</a:t>
            </a:r>
            <a:r>
              <a:rPr lang="nl-NL" sz="2400" kern="0" baseline="-25000" dirty="0"/>
              <a:t>b</a:t>
            </a:r>
            <a:endParaRPr lang="nl-NL" sz="24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6D936257-FDB3-46F0-A385-EE7F2B1E76AF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3436140277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</a:t>
            </a:r>
            <a:r>
              <a:rPr lang="nl-NL" sz="2100" dirty="0"/>
              <a:t>0,1000                                     _                        _</a:t>
            </a:r>
          </a:p>
          <a:p>
            <a:endParaRPr lang="nl-NL" sz="2100" dirty="0"/>
          </a:p>
          <a:p>
            <a:r>
              <a:rPr lang="nl-NL" sz="2100" dirty="0"/>
              <a:t>O:   - 7,413∙10</a:t>
            </a:r>
            <a:r>
              <a:rPr lang="nl-NL" sz="2100" baseline="30000" dirty="0"/>
              <a:t>-6</a:t>
            </a:r>
            <a:r>
              <a:rPr lang="nl-NL" sz="2100" dirty="0"/>
              <a:t>                     + 7,413∙10</a:t>
            </a:r>
            <a:r>
              <a:rPr lang="nl-NL" sz="2100" baseline="30000" dirty="0"/>
              <a:t>-6          </a:t>
            </a:r>
            <a:r>
              <a:rPr lang="nl-NL" sz="2100" dirty="0"/>
              <a:t>+7,413∙10</a:t>
            </a:r>
            <a:r>
              <a:rPr lang="nl-NL" sz="2100" baseline="30000" dirty="0"/>
              <a:t>-6 </a:t>
            </a:r>
            <a:r>
              <a:rPr lang="nl-NL" sz="2100" dirty="0"/>
              <a:t>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  <a:r>
              <a:rPr lang="nl-NL" sz="2100" dirty="0">
                <a:solidFill>
                  <a:srgbClr val="FF0000"/>
                </a:solidFill>
              </a:rPr>
              <a:t>   0,1000- 7,413∙10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r>
              <a:rPr lang="nl-NL" sz="2100" dirty="0">
                <a:solidFill>
                  <a:srgbClr val="FF0000"/>
                </a:solidFill>
              </a:rPr>
              <a:t>	      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r>
              <a:rPr lang="nl-NL" sz="2100" dirty="0">
                <a:solidFill>
                  <a:srgbClr val="FF0000"/>
                </a:solidFill>
              </a:rPr>
              <a:t>       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endParaRPr lang="nl-NL" sz="2100" dirty="0">
              <a:solidFill>
                <a:srgbClr val="FF0000"/>
              </a:solidFill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6F71EA9-7055-4DF4-AD75-29F59FBEEAE9}"/>
              </a:ext>
            </a:extLst>
          </p:cNvPr>
          <p:cNvSpPr txBox="1"/>
          <p:nvPr/>
        </p:nvSpPr>
        <p:spPr>
          <a:xfrm>
            <a:off x="204849" y="4774703"/>
            <a:ext cx="396500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>
                <a:solidFill>
                  <a:prstClr val="black"/>
                </a:solidFill>
              </a:rPr>
              <a:t>                                                                                                  </a:t>
            </a:r>
            <a:r>
              <a:rPr lang="nl-NL" sz="2400" kern="0" dirty="0">
                <a:solidFill>
                  <a:prstClr val="black"/>
                </a:solidFill>
              </a:rPr>
              <a:t>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</a:t>
            </a:r>
            <a:r>
              <a:rPr lang="nl-NL" sz="2400" kern="0" dirty="0">
                <a:solidFill>
                  <a:prstClr val="black"/>
                </a:solidFill>
              </a:rPr>
              <a:t>] . [OH</a:t>
            </a:r>
            <a:r>
              <a:rPr lang="nl-NL" sz="2400" kern="0" baseline="40000" dirty="0">
                <a:solidFill>
                  <a:prstClr val="black"/>
                </a:solidFill>
              </a:rPr>
              <a:t>-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schemeClr val="bg1"/>
                </a:solidFill>
              </a:rPr>
              <a:t> K</a:t>
            </a:r>
            <a:r>
              <a:rPr lang="nl-NL" sz="2400" kern="0" baseline="-25000" dirty="0">
                <a:solidFill>
                  <a:schemeClr val="bg1"/>
                </a:solidFill>
              </a:rPr>
              <a:t>b    </a:t>
            </a:r>
            <a:r>
              <a:rPr lang="nl-NL" sz="2400" kern="0" baseline="-25000" dirty="0">
                <a:solidFill>
                  <a:prstClr val="black"/>
                </a:solidFill>
              </a:rPr>
              <a:t>=  </a:t>
            </a:r>
            <a:r>
              <a:rPr lang="nl-NL" sz="2400" kern="0" dirty="0">
                <a:solidFill>
                  <a:prstClr val="black"/>
                </a:solidFill>
              </a:rPr>
              <a:t>________________ </a:t>
            </a:r>
          </a:p>
          <a:p>
            <a:pPr>
              <a:spcBef>
                <a:spcPts val="450"/>
              </a:spcBef>
            </a:pPr>
            <a:r>
              <a:rPr lang="nl-NL" sz="2400" kern="0" dirty="0">
                <a:solidFill>
                  <a:prstClr val="black"/>
                </a:solidFill>
              </a:rPr>
              <a:t>                   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48D91B4-534E-4300-BD04-AA18A4B3210A}"/>
              </a:ext>
            </a:extLst>
          </p:cNvPr>
          <p:cNvSpPr txBox="1"/>
          <p:nvPr/>
        </p:nvSpPr>
        <p:spPr>
          <a:xfrm>
            <a:off x="3531406" y="4774703"/>
            <a:ext cx="391198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>
                <a:solidFill>
                  <a:srgbClr val="FF0000"/>
                </a:solidFill>
              </a:rPr>
              <a:t>                                </a:t>
            </a:r>
            <a:r>
              <a:rPr lang="nl-NL" sz="2400" kern="0" dirty="0">
                <a:solidFill>
                  <a:srgbClr val="FF0000"/>
                </a:solidFill>
              </a:rPr>
              <a:t>[</a:t>
            </a:r>
            <a:r>
              <a:rPr lang="nl-NL" sz="2400" dirty="0">
                <a:solidFill>
                  <a:srgbClr val="FF0000"/>
                </a:solidFill>
              </a:rPr>
              <a:t>7,413∙10</a:t>
            </a:r>
            <a:r>
              <a:rPr lang="nl-NL" sz="2400" baseline="30000" dirty="0">
                <a:solidFill>
                  <a:srgbClr val="FF0000"/>
                </a:solidFill>
              </a:rPr>
              <a:t>-6</a:t>
            </a:r>
            <a:r>
              <a:rPr lang="nl-NL" sz="2400" kern="0" dirty="0">
                <a:solidFill>
                  <a:srgbClr val="FF0000"/>
                </a:solidFill>
              </a:rPr>
              <a:t>] ∙ [</a:t>
            </a:r>
            <a:r>
              <a:rPr lang="nl-NL" sz="2400" dirty="0">
                <a:solidFill>
                  <a:srgbClr val="FF0000"/>
                </a:solidFill>
              </a:rPr>
              <a:t> 7,413∙10</a:t>
            </a:r>
            <a:r>
              <a:rPr lang="nl-NL" sz="2400" baseline="30000" dirty="0">
                <a:solidFill>
                  <a:srgbClr val="FF0000"/>
                </a:solidFill>
              </a:rPr>
              <a:t>-6</a:t>
            </a:r>
            <a:r>
              <a:rPr lang="nl-NL" sz="2400" kern="0" dirty="0">
                <a:solidFill>
                  <a:srgbClr val="FF0000"/>
                </a:solidFill>
              </a:rPr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baseline="-25000" dirty="0">
                <a:solidFill>
                  <a:srgbClr val="FF0000"/>
                </a:solidFill>
              </a:rPr>
              <a:t>=   </a:t>
            </a:r>
            <a:r>
              <a:rPr lang="nl-NL" sz="2400" kern="0" dirty="0">
                <a:solidFill>
                  <a:srgbClr val="FF0000"/>
                </a:solidFill>
              </a:rPr>
              <a:t>_____________________</a:t>
            </a:r>
          </a:p>
          <a:p>
            <a:pPr>
              <a:spcBef>
                <a:spcPts val="450"/>
              </a:spcBef>
            </a:pPr>
            <a:r>
              <a:rPr lang="nl-NL" sz="2400" kern="0" dirty="0">
                <a:solidFill>
                  <a:srgbClr val="FF0000"/>
                </a:solidFill>
              </a:rPr>
              <a:t>          [</a:t>
            </a:r>
            <a:r>
              <a:rPr lang="nl-NL" sz="2400" dirty="0">
                <a:solidFill>
                  <a:srgbClr val="FF0000"/>
                </a:solidFill>
              </a:rPr>
              <a:t>0,1000- 7,413∙10</a:t>
            </a:r>
            <a:r>
              <a:rPr lang="nl-NL" sz="2400" baseline="30000" dirty="0">
                <a:solidFill>
                  <a:srgbClr val="FF0000"/>
                </a:solidFill>
              </a:rPr>
              <a:t>-6</a:t>
            </a:r>
            <a:r>
              <a:rPr lang="nl-NL" sz="2400" kern="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6995F4BF-52A8-447E-9C7D-FAE78E08ACD3}"/>
              </a:ext>
            </a:extLst>
          </p:cNvPr>
          <p:cNvSpPr/>
          <p:nvPr/>
        </p:nvSpPr>
        <p:spPr>
          <a:xfrm>
            <a:off x="385868" y="5015848"/>
            <a:ext cx="452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kern="0" dirty="0"/>
              <a:t>K</a:t>
            </a:r>
            <a:r>
              <a:rPr lang="nl-NL" sz="2400" kern="0" baseline="-25000" dirty="0"/>
              <a:t>b</a:t>
            </a:r>
            <a:endParaRPr lang="nl-NL" sz="2400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11C0A3A-4C75-4CE9-8F3F-2601442E2D64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2135290198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B6F71EA9-7055-4DF4-AD75-29F59FBEEAE9}"/>
              </a:ext>
            </a:extLst>
          </p:cNvPr>
          <p:cNvSpPr txBox="1"/>
          <p:nvPr/>
        </p:nvSpPr>
        <p:spPr>
          <a:xfrm>
            <a:off x="204849" y="4774703"/>
            <a:ext cx="396500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>
                <a:solidFill>
                  <a:prstClr val="black"/>
                </a:solidFill>
              </a:rPr>
              <a:t>                                                                                                  </a:t>
            </a:r>
            <a:r>
              <a:rPr lang="nl-NL" sz="2400" kern="0" dirty="0">
                <a:solidFill>
                  <a:prstClr val="black"/>
                </a:solidFill>
              </a:rPr>
              <a:t>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</a:t>
            </a:r>
            <a:r>
              <a:rPr lang="nl-NL" sz="2400" kern="0" dirty="0">
                <a:solidFill>
                  <a:prstClr val="black"/>
                </a:solidFill>
              </a:rPr>
              <a:t>] . [OH</a:t>
            </a:r>
            <a:r>
              <a:rPr lang="nl-NL" sz="2400" kern="0" baseline="40000" dirty="0">
                <a:solidFill>
                  <a:prstClr val="black"/>
                </a:solidFill>
              </a:rPr>
              <a:t>-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</a:t>
            </a:r>
            <a:r>
              <a:rPr lang="nl-NL" sz="2400" kern="0" dirty="0">
                <a:solidFill>
                  <a:schemeClr val="bg1"/>
                </a:solidFill>
              </a:rPr>
              <a:t>K</a:t>
            </a:r>
            <a:r>
              <a:rPr lang="nl-NL" sz="2400" kern="0" baseline="-25000" dirty="0">
                <a:solidFill>
                  <a:schemeClr val="bg1"/>
                </a:solidFill>
              </a:rPr>
              <a:t>b</a:t>
            </a:r>
            <a:r>
              <a:rPr lang="nl-NL" sz="2400" kern="0" baseline="-25000" dirty="0">
                <a:solidFill>
                  <a:prstClr val="black"/>
                </a:solidFill>
              </a:rPr>
              <a:t>    =  </a:t>
            </a:r>
            <a:r>
              <a:rPr lang="nl-NL" sz="2400" kern="0" dirty="0">
                <a:solidFill>
                  <a:prstClr val="black"/>
                </a:solidFill>
              </a:rPr>
              <a:t>________________ </a:t>
            </a:r>
          </a:p>
          <a:p>
            <a:pPr>
              <a:spcBef>
                <a:spcPts val="450"/>
              </a:spcBef>
            </a:pPr>
            <a:r>
              <a:rPr lang="nl-NL" sz="2400" kern="0" dirty="0">
                <a:solidFill>
                  <a:prstClr val="black"/>
                </a:solidFill>
              </a:rPr>
              <a:t>                   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</a:t>
            </a:r>
            <a:r>
              <a:rPr lang="nl-NL" sz="2100" dirty="0"/>
              <a:t>0,1000                                     _                        _</a:t>
            </a:r>
          </a:p>
          <a:p>
            <a:endParaRPr lang="nl-NL" sz="2100" dirty="0"/>
          </a:p>
          <a:p>
            <a:r>
              <a:rPr lang="nl-NL" sz="2100" dirty="0"/>
              <a:t>O:   - 7,413∙10</a:t>
            </a:r>
            <a:r>
              <a:rPr lang="nl-NL" sz="2100" baseline="30000" dirty="0"/>
              <a:t>-6</a:t>
            </a:r>
            <a:r>
              <a:rPr lang="nl-NL" sz="2100" dirty="0"/>
              <a:t>                     + 7,413∙10</a:t>
            </a:r>
            <a:r>
              <a:rPr lang="nl-NL" sz="2100" baseline="30000" dirty="0"/>
              <a:t>-6          </a:t>
            </a:r>
            <a:r>
              <a:rPr lang="nl-NL" sz="2100" dirty="0"/>
              <a:t>+7,413∙10</a:t>
            </a:r>
            <a:r>
              <a:rPr lang="nl-NL" sz="2100" baseline="30000" dirty="0"/>
              <a:t>-6 </a:t>
            </a:r>
            <a:r>
              <a:rPr lang="nl-NL" sz="2100" dirty="0"/>
              <a:t>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  <a:r>
              <a:rPr lang="nl-NL" sz="2100" dirty="0">
                <a:solidFill>
                  <a:srgbClr val="FF0000"/>
                </a:solidFill>
              </a:rPr>
              <a:t>   </a:t>
            </a:r>
            <a:r>
              <a:rPr lang="nl-NL" sz="2100" dirty="0"/>
              <a:t>0,1000- 7,413∙10</a:t>
            </a:r>
            <a:r>
              <a:rPr lang="nl-NL" sz="2100" baseline="30000" dirty="0"/>
              <a:t>-6</a:t>
            </a:r>
            <a:r>
              <a:rPr lang="nl-NL" sz="2100" dirty="0"/>
              <a:t>	       7,413∙10</a:t>
            </a:r>
            <a:r>
              <a:rPr lang="nl-NL" sz="2100" baseline="30000" dirty="0"/>
              <a:t>-6</a:t>
            </a:r>
            <a:r>
              <a:rPr lang="nl-NL" sz="2100" dirty="0"/>
              <a:t>        7,413∙10</a:t>
            </a:r>
            <a:r>
              <a:rPr lang="nl-NL" sz="2100" baseline="30000" dirty="0"/>
              <a:t>-6</a:t>
            </a:r>
            <a:endParaRPr lang="nl-NL" sz="21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48D91B4-534E-4300-BD04-AA18A4B3210A}"/>
              </a:ext>
            </a:extLst>
          </p:cNvPr>
          <p:cNvSpPr txBox="1"/>
          <p:nvPr/>
        </p:nvSpPr>
        <p:spPr>
          <a:xfrm>
            <a:off x="3531406" y="4774703"/>
            <a:ext cx="391198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/>
              <a:t>                                </a:t>
            </a:r>
            <a:r>
              <a:rPr lang="nl-NL" sz="2400" kern="0" dirty="0"/>
              <a:t>[</a:t>
            </a:r>
            <a:r>
              <a:rPr lang="nl-NL" sz="2400" dirty="0"/>
              <a:t>7,413∙10</a:t>
            </a:r>
            <a:r>
              <a:rPr lang="nl-NL" sz="2400" baseline="30000" dirty="0"/>
              <a:t>-6</a:t>
            </a:r>
            <a:r>
              <a:rPr lang="nl-NL" sz="2400" kern="0" dirty="0"/>
              <a:t>] ∙ [</a:t>
            </a:r>
            <a:r>
              <a:rPr lang="nl-NL" sz="2400" dirty="0"/>
              <a:t> 7,413∙10</a:t>
            </a:r>
            <a:r>
              <a:rPr lang="nl-NL" sz="2400" baseline="30000" dirty="0"/>
              <a:t>-6</a:t>
            </a:r>
            <a:r>
              <a:rPr lang="nl-NL" sz="2400" kern="0" dirty="0"/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baseline="-25000" dirty="0"/>
              <a:t>=   </a:t>
            </a:r>
            <a:r>
              <a:rPr lang="nl-NL" sz="2400" kern="0" dirty="0"/>
              <a:t>_____________________  </a:t>
            </a:r>
            <a:r>
              <a:rPr lang="nl-NL" sz="2400" kern="0" baseline="-25000" dirty="0"/>
              <a:t>=   </a:t>
            </a:r>
            <a:endParaRPr lang="nl-NL" sz="2400" kern="0" dirty="0"/>
          </a:p>
          <a:p>
            <a:pPr>
              <a:spcBef>
                <a:spcPts val="450"/>
              </a:spcBef>
            </a:pPr>
            <a:r>
              <a:rPr lang="nl-NL" sz="2400" kern="0" dirty="0"/>
              <a:t>          [</a:t>
            </a:r>
            <a:r>
              <a:rPr lang="nl-NL" sz="2400" dirty="0"/>
              <a:t>0,1000- 7,413∙10</a:t>
            </a:r>
            <a:r>
              <a:rPr lang="nl-NL" sz="2400" baseline="30000" dirty="0"/>
              <a:t>-6</a:t>
            </a:r>
            <a:r>
              <a:rPr lang="nl-NL" sz="2400" kern="0" dirty="0"/>
              <a:t>]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B0CB490-82A0-4996-A338-9965C46533CD}"/>
              </a:ext>
            </a:extLst>
          </p:cNvPr>
          <p:cNvSpPr txBox="1"/>
          <p:nvPr/>
        </p:nvSpPr>
        <p:spPr>
          <a:xfrm>
            <a:off x="7496413" y="5074784"/>
            <a:ext cx="1369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kern="0" dirty="0">
                <a:solidFill>
                  <a:srgbClr val="FF0000"/>
                </a:solidFill>
              </a:rPr>
              <a:t>5,5 ∙ </a:t>
            </a:r>
            <a:r>
              <a:rPr lang="nl-NL" sz="2400" dirty="0">
                <a:solidFill>
                  <a:srgbClr val="FF0000"/>
                </a:solidFill>
              </a:rPr>
              <a:t>10</a:t>
            </a:r>
            <a:r>
              <a:rPr lang="nl-NL" sz="2400" baseline="30000" dirty="0">
                <a:solidFill>
                  <a:srgbClr val="FF0000"/>
                </a:solidFill>
              </a:rPr>
              <a:t>-10</a:t>
            </a:r>
            <a:endParaRPr lang="nl-NL" sz="2400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3E3418E-CD9F-4A8D-9CF8-CD5ACDBF80F6}"/>
              </a:ext>
            </a:extLst>
          </p:cNvPr>
          <p:cNvSpPr/>
          <p:nvPr/>
        </p:nvSpPr>
        <p:spPr>
          <a:xfrm>
            <a:off x="385868" y="5015848"/>
            <a:ext cx="452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kern="0" dirty="0">
                <a:solidFill>
                  <a:srgbClr val="FF0000"/>
                </a:solidFill>
              </a:rPr>
              <a:t>K</a:t>
            </a:r>
            <a:r>
              <a:rPr lang="nl-NL" sz="2400" kern="0" baseline="-25000" dirty="0">
                <a:solidFill>
                  <a:srgbClr val="FF0000"/>
                </a:solidFill>
              </a:rPr>
              <a:t>b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CC360FE-7BE8-4007-BE2B-6B3BCF2A1D16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2897879591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2856202" y="117130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2856202" y="1046839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</a:t>
            </a:r>
            <a:r>
              <a:rPr lang="nl-NL" sz="2100" dirty="0"/>
              <a:t>0,1000                                     _                        _</a:t>
            </a:r>
          </a:p>
          <a:p>
            <a:endParaRPr lang="nl-NL" sz="2100" dirty="0"/>
          </a:p>
          <a:p>
            <a:r>
              <a:rPr lang="nl-NL" sz="2100" dirty="0"/>
              <a:t>O:   - 7,413∙10</a:t>
            </a:r>
            <a:r>
              <a:rPr lang="nl-NL" sz="2100" baseline="30000" dirty="0"/>
              <a:t>-6</a:t>
            </a:r>
            <a:r>
              <a:rPr lang="nl-NL" sz="2100" dirty="0"/>
              <a:t>                     + 7,413∙10</a:t>
            </a:r>
            <a:r>
              <a:rPr lang="nl-NL" sz="2100" baseline="30000" dirty="0"/>
              <a:t>-6          </a:t>
            </a:r>
            <a:r>
              <a:rPr lang="nl-NL" sz="2100" dirty="0"/>
              <a:t>+7,413∙10</a:t>
            </a:r>
            <a:r>
              <a:rPr lang="nl-NL" sz="2100" baseline="30000" dirty="0"/>
              <a:t>-6 </a:t>
            </a:r>
            <a:r>
              <a:rPr lang="nl-NL" sz="2100" dirty="0"/>
              <a:t>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  <a:r>
              <a:rPr lang="nl-NL" sz="2100" dirty="0">
                <a:solidFill>
                  <a:srgbClr val="FF0000"/>
                </a:solidFill>
              </a:rPr>
              <a:t>   </a:t>
            </a:r>
            <a:r>
              <a:rPr lang="nl-NL" sz="2100" dirty="0"/>
              <a:t>0,1000- 7,413∙10</a:t>
            </a:r>
            <a:r>
              <a:rPr lang="nl-NL" sz="2100" baseline="30000" dirty="0"/>
              <a:t>-6</a:t>
            </a:r>
            <a:r>
              <a:rPr lang="nl-NL" sz="2100" dirty="0"/>
              <a:t>	       7,413∙10</a:t>
            </a:r>
            <a:r>
              <a:rPr lang="nl-NL" sz="2100" baseline="30000" dirty="0"/>
              <a:t>-6</a:t>
            </a:r>
            <a:r>
              <a:rPr lang="nl-NL" sz="2100" dirty="0"/>
              <a:t>        7,413∙10</a:t>
            </a:r>
            <a:r>
              <a:rPr lang="nl-NL" sz="2100" baseline="30000" dirty="0"/>
              <a:t>-6</a:t>
            </a:r>
            <a:endParaRPr lang="nl-NL" sz="2100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6F71EA9-7055-4DF4-AD75-29F59FBEEAE9}"/>
              </a:ext>
            </a:extLst>
          </p:cNvPr>
          <p:cNvSpPr txBox="1"/>
          <p:nvPr/>
        </p:nvSpPr>
        <p:spPr>
          <a:xfrm>
            <a:off x="204849" y="4774703"/>
            <a:ext cx="396500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>
                <a:solidFill>
                  <a:prstClr val="black"/>
                </a:solidFill>
              </a:rPr>
              <a:t>                                                                                                  </a:t>
            </a:r>
            <a:r>
              <a:rPr lang="nl-NL" sz="2400" kern="0" dirty="0">
                <a:solidFill>
                  <a:prstClr val="black"/>
                </a:solidFill>
              </a:rPr>
              <a:t>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</a:t>
            </a:r>
            <a:r>
              <a:rPr lang="nl-NL" sz="2400" kern="0" dirty="0">
                <a:solidFill>
                  <a:prstClr val="black"/>
                </a:solidFill>
              </a:rPr>
              <a:t>] . [OH</a:t>
            </a:r>
            <a:r>
              <a:rPr lang="nl-NL" sz="2400" kern="0" baseline="40000" dirty="0">
                <a:solidFill>
                  <a:prstClr val="black"/>
                </a:solidFill>
              </a:rPr>
              <a:t>-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</a:t>
            </a:r>
            <a:r>
              <a:rPr lang="nl-NL" sz="2400" kern="0" dirty="0">
                <a:solidFill>
                  <a:schemeClr val="bg1"/>
                </a:solidFill>
              </a:rPr>
              <a:t>K</a:t>
            </a:r>
            <a:r>
              <a:rPr lang="nl-NL" sz="2400" kern="0" baseline="-25000" dirty="0">
                <a:solidFill>
                  <a:schemeClr val="bg1"/>
                </a:solidFill>
              </a:rPr>
              <a:t>b</a:t>
            </a:r>
            <a:r>
              <a:rPr lang="nl-NL" sz="2400" kern="0" baseline="-25000" dirty="0">
                <a:solidFill>
                  <a:prstClr val="black"/>
                </a:solidFill>
              </a:rPr>
              <a:t>    =  </a:t>
            </a:r>
            <a:r>
              <a:rPr lang="nl-NL" sz="2400" kern="0" dirty="0">
                <a:solidFill>
                  <a:prstClr val="black"/>
                </a:solidFill>
              </a:rPr>
              <a:t>________________ </a:t>
            </a:r>
          </a:p>
          <a:p>
            <a:pPr>
              <a:spcBef>
                <a:spcPts val="450"/>
              </a:spcBef>
            </a:pPr>
            <a:r>
              <a:rPr lang="nl-NL" sz="2400" kern="0" dirty="0">
                <a:solidFill>
                  <a:prstClr val="black"/>
                </a:solidFill>
              </a:rPr>
              <a:t>                   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48D91B4-534E-4300-BD04-AA18A4B3210A}"/>
              </a:ext>
            </a:extLst>
          </p:cNvPr>
          <p:cNvSpPr txBox="1"/>
          <p:nvPr/>
        </p:nvSpPr>
        <p:spPr>
          <a:xfrm>
            <a:off x="3531406" y="4774703"/>
            <a:ext cx="391198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/>
              <a:t>                                </a:t>
            </a:r>
            <a:r>
              <a:rPr lang="nl-NL" sz="2400" kern="0" dirty="0"/>
              <a:t>[</a:t>
            </a:r>
            <a:r>
              <a:rPr lang="nl-NL" sz="2400" dirty="0"/>
              <a:t>7,413∙10</a:t>
            </a:r>
            <a:r>
              <a:rPr lang="nl-NL" sz="2400" baseline="30000" dirty="0"/>
              <a:t>-6</a:t>
            </a:r>
            <a:r>
              <a:rPr lang="nl-NL" sz="2400" kern="0" dirty="0"/>
              <a:t>] ∙ [</a:t>
            </a:r>
            <a:r>
              <a:rPr lang="nl-NL" sz="2400" dirty="0"/>
              <a:t> 7,413∙10</a:t>
            </a:r>
            <a:r>
              <a:rPr lang="nl-NL" sz="2400" baseline="30000" dirty="0"/>
              <a:t>-6</a:t>
            </a:r>
            <a:r>
              <a:rPr lang="nl-NL" sz="2400" kern="0" dirty="0"/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baseline="-25000" dirty="0"/>
              <a:t>=   </a:t>
            </a:r>
            <a:r>
              <a:rPr lang="nl-NL" sz="2400" kern="0" dirty="0"/>
              <a:t>_____________________  </a:t>
            </a:r>
            <a:r>
              <a:rPr lang="nl-NL" sz="2400" kern="0" baseline="-25000" dirty="0"/>
              <a:t>=   </a:t>
            </a:r>
            <a:endParaRPr lang="nl-NL" sz="2400" kern="0" dirty="0"/>
          </a:p>
          <a:p>
            <a:pPr>
              <a:spcBef>
                <a:spcPts val="450"/>
              </a:spcBef>
            </a:pPr>
            <a:r>
              <a:rPr lang="nl-NL" sz="2400" kern="0" dirty="0"/>
              <a:t>          [</a:t>
            </a:r>
            <a:r>
              <a:rPr lang="nl-NL" sz="2400" dirty="0"/>
              <a:t>0,1000- 7,413∙10</a:t>
            </a:r>
            <a:r>
              <a:rPr lang="nl-NL" sz="2400" baseline="30000" dirty="0"/>
              <a:t>-6</a:t>
            </a:r>
            <a:r>
              <a:rPr lang="nl-NL" sz="2400" kern="0" dirty="0"/>
              <a:t>]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B0CB490-82A0-4996-A338-9965C46533CD}"/>
              </a:ext>
            </a:extLst>
          </p:cNvPr>
          <p:cNvSpPr txBox="1"/>
          <p:nvPr/>
        </p:nvSpPr>
        <p:spPr>
          <a:xfrm>
            <a:off x="7496413" y="5074784"/>
            <a:ext cx="1369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kern="0" dirty="0">
                <a:solidFill>
                  <a:srgbClr val="FF0000"/>
                </a:solidFill>
              </a:rPr>
              <a:t>5,5 ∙ </a:t>
            </a:r>
            <a:r>
              <a:rPr lang="nl-NL" sz="2400" dirty="0">
                <a:solidFill>
                  <a:srgbClr val="FF0000"/>
                </a:solidFill>
              </a:rPr>
              <a:t>10</a:t>
            </a:r>
            <a:r>
              <a:rPr lang="nl-NL" sz="2400" baseline="30000" dirty="0">
                <a:solidFill>
                  <a:srgbClr val="FF0000"/>
                </a:solidFill>
              </a:rPr>
              <a:t>-10</a:t>
            </a:r>
            <a:endParaRPr lang="nl-NL" sz="2400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3E3418E-CD9F-4A8D-9CF8-CD5ACDBF80F6}"/>
              </a:ext>
            </a:extLst>
          </p:cNvPr>
          <p:cNvSpPr/>
          <p:nvPr/>
        </p:nvSpPr>
        <p:spPr>
          <a:xfrm>
            <a:off x="385868" y="5015848"/>
            <a:ext cx="452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kern="0" dirty="0"/>
              <a:t>K</a:t>
            </a:r>
            <a:r>
              <a:rPr lang="nl-NL" sz="2400" kern="0" baseline="-25000" dirty="0"/>
              <a:t>b</a:t>
            </a:r>
            <a:endParaRPr lang="nl-NL" sz="24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CDC5E19-E02F-4EB2-BDEF-345774474018}"/>
              </a:ext>
            </a:extLst>
          </p:cNvPr>
          <p:cNvSpPr txBox="1"/>
          <p:nvPr/>
        </p:nvSpPr>
        <p:spPr>
          <a:xfrm>
            <a:off x="7119708" y="6110243"/>
            <a:ext cx="1745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Binas:  </a:t>
            </a:r>
            <a:r>
              <a:rPr lang="nl-NL" kern="0" dirty="0">
                <a:solidFill>
                  <a:srgbClr val="FF0000"/>
                </a:solidFill>
              </a:rPr>
              <a:t>5,8 ∙ </a:t>
            </a:r>
            <a:r>
              <a:rPr lang="nl-NL" dirty="0">
                <a:solidFill>
                  <a:srgbClr val="FF0000"/>
                </a:solidFill>
              </a:rPr>
              <a:t>10</a:t>
            </a:r>
            <a:r>
              <a:rPr lang="nl-NL" baseline="30000" dirty="0">
                <a:solidFill>
                  <a:srgbClr val="FF0000"/>
                </a:solidFill>
              </a:rPr>
              <a:t>-10</a:t>
            </a:r>
            <a:endParaRPr lang="nl-NL" dirty="0"/>
          </a:p>
          <a:p>
            <a:endParaRPr lang="nl-NL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609C6F18-07D9-440C-B631-34A60902E709}"/>
              </a:ext>
            </a:extLst>
          </p:cNvPr>
          <p:cNvSpPr/>
          <p:nvPr/>
        </p:nvSpPr>
        <p:spPr>
          <a:xfrm>
            <a:off x="327315" y="364525"/>
            <a:ext cx="4065223" cy="832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9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213920146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CBAE0149-F96A-472C-8774-E6DB7970D6ED}"/>
              </a:ext>
            </a:extLst>
          </p:cNvPr>
          <p:cNvSpPr txBox="1"/>
          <p:nvPr/>
        </p:nvSpPr>
        <p:spPr>
          <a:xfrm>
            <a:off x="307645" y="227193"/>
            <a:ext cx="8558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Bereken de </a:t>
            </a:r>
            <a:r>
              <a:rPr lang="nl-NL" sz="2000" dirty="0">
                <a:solidFill>
                  <a:srgbClr val="FF0000"/>
                </a:solidFill>
              </a:rPr>
              <a:t>molariteit</a:t>
            </a:r>
            <a:r>
              <a:rPr lang="nl-NL" sz="2000" dirty="0"/>
              <a:t> van een </a:t>
            </a:r>
            <a:r>
              <a:rPr lang="nl-NL" sz="2000" dirty="0" err="1"/>
              <a:t>natriumethanoaat-oplossing</a:t>
            </a:r>
            <a:r>
              <a:rPr lang="nl-NL" sz="2000" dirty="0"/>
              <a:t> met een pH van 8,87.</a:t>
            </a:r>
          </a:p>
        </p:txBody>
      </p:sp>
    </p:spTree>
    <p:extLst>
      <p:ext uri="{BB962C8B-B14F-4D97-AF65-F5344CB8AC3E}">
        <p14:creationId xmlns:p14="http://schemas.microsoft.com/office/powerpoint/2010/main" val="3140607031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 + 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3100031" y="1209880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3100032" y="1139171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BAE0149-F96A-472C-8774-E6DB7970D6ED}"/>
              </a:ext>
            </a:extLst>
          </p:cNvPr>
          <p:cNvSpPr txBox="1"/>
          <p:nvPr/>
        </p:nvSpPr>
        <p:spPr>
          <a:xfrm>
            <a:off x="307645" y="227193"/>
            <a:ext cx="8558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Bereken de molariteit van een </a:t>
            </a:r>
            <a:r>
              <a:rPr lang="nl-NL" sz="2000" dirty="0" err="1"/>
              <a:t>natriumethanoaat-oplossing</a:t>
            </a:r>
            <a:r>
              <a:rPr lang="nl-NL" sz="2000" dirty="0"/>
              <a:t> met een pH van 8,87.</a:t>
            </a:r>
          </a:p>
        </p:txBody>
      </p:sp>
    </p:spTree>
    <p:extLst>
      <p:ext uri="{BB962C8B-B14F-4D97-AF65-F5344CB8AC3E}">
        <p14:creationId xmlns:p14="http://schemas.microsoft.com/office/powerpoint/2010/main" val="1227376041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 + 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3100031" y="1209880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3100032" y="1139171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          X</a:t>
            </a:r>
            <a:r>
              <a:rPr lang="nl-NL" sz="2100" dirty="0"/>
              <a:t>                                           _                        _</a:t>
            </a:r>
          </a:p>
          <a:p>
            <a:endParaRPr lang="nl-NL" sz="2100" dirty="0"/>
          </a:p>
          <a:p>
            <a:r>
              <a:rPr lang="nl-NL" sz="2100" dirty="0"/>
              <a:t>O:          </a:t>
            </a:r>
            <a:r>
              <a:rPr lang="nl-NL" sz="2100" dirty="0">
                <a:solidFill>
                  <a:schemeClr val="bg1"/>
                </a:solidFill>
              </a:rPr>
              <a:t>- 7,413∙10</a:t>
            </a:r>
            <a:r>
              <a:rPr lang="nl-NL" sz="2100" baseline="30000" dirty="0">
                <a:solidFill>
                  <a:schemeClr val="bg1"/>
                </a:solidFill>
              </a:rPr>
              <a:t>-6</a:t>
            </a:r>
            <a:r>
              <a:rPr lang="nl-NL" sz="2100" dirty="0">
                <a:solidFill>
                  <a:schemeClr val="bg1"/>
                </a:solidFill>
              </a:rPr>
              <a:t>                     + 7,413∙10</a:t>
            </a:r>
            <a:r>
              <a:rPr lang="nl-NL" sz="2100" baseline="30000" dirty="0">
                <a:solidFill>
                  <a:schemeClr val="bg1"/>
                </a:solidFill>
              </a:rPr>
              <a:t>-6          </a:t>
            </a:r>
            <a:r>
              <a:rPr lang="nl-NL" sz="2100" dirty="0">
                <a:solidFill>
                  <a:srgbClr val="FF0000"/>
                </a:solidFill>
              </a:rPr>
              <a:t>+7,413∙10</a:t>
            </a:r>
            <a:r>
              <a:rPr lang="nl-NL" sz="2100" baseline="30000" dirty="0">
                <a:solidFill>
                  <a:srgbClr val="FF0000"/>
                </a:solidFill>
              </a:rPr>
              <a:t>-6 </a:t>
            </a:r>
            <a:r>
              <a:rPr lang="nl-NL" sz="2100" dirty="0"/>
              <a:t>_______________________________________________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BAE0149-F96A-472C-8774-E6DB7970D6ED}"/>
              </a:ext>
            </a:extLst>
          </p:cNvPr>
          <p:cNvSpPr txBox="1"/>
          <p:nvPr/>
        </p:nvSpPr>
        <p:spPr>
          <a:xfrm>
            <a:off x="307645" y="227193"/>
            <a:ext cx="8558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Bereken de molariteit van een </a:t>
            </a:r>
            <a:r>
              <a:rPr lang="nl-NL" sz="2000" dirty="0" err="1"/>
              <a:t>natriumethanoaat-oplossing</a:t>
            </a:r>
            <a:r>
              <a:rPr lang="nl-NL" sz="2000" dirty="0"/>
              <a:t> met een pH van 8,87.</a:t>
            </a:r>
          </a:p>
        </p:txBody>
      </p:sp>
    </p:spTree>
    <p:extLst>
      <p:ext uri="{BB962C8B-B14F-4D97-AF65-F5344CB8AC3E}">
        <p14:creationId xmlns:p14="http://schemas.microsoft.com/office/powerpoint/2010/main" val="22493465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27515" y="1973188"/>
            <a:ext cx="782483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op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475130" y="1994832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7256653" y="1994832"/>
            <a:ext cx="17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2 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BEE6FA4-C14A-431A-A8C3-3CCF497723DD}"/>
              </a:ext>
            </a:extLst>
          </p:cNvPr>
          <p:cNvSpPr/>
          <p:nvPr/>
        </p:nvSpPr>
        <p:spPr>
          <a:xfrm>
            <a:off x="327315" y="364525"/>
            <a:ext cx="45720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15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1202722397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 + 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3100031" y="1209880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3100032" y="1139171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          </a:t>
            </a:r>
            <a:r>
              <a:rPr lang="nl-NL" sz="2100" dirty="0"/>
              <a:t>X                                           _                        _</a:t>
            </a:r>
          </a:p>
          <a:p>
            <a:endParaRPr lang="nl-NL" sz="2100" dirty="0"/>
          </a:p>
          <a:p>
            <a:r>
              <a:rPr lang="nl-NL" sz="2100" dirty="0"/>
              <a:t>O:          </a:t>
            </a:r>
            <a:r>
              <a:rPr lang="nl-NL" sz="2100" dirty="0">
                <a:solidFill>
                  <a:srgbClr val="FF0000"/>
                </a:solidFill>
              </a:rPr>
              <a:t>- 7,413∙10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r>
              <a:rPr lang="nl-NL" sz="2100" dirty="0">
                <a:solidFill>
                  <a:srgbClr val="FF0000"/>
                </a:solidFill>
              </a:rPr>
              <a:t>                     + 7,413∙10</a:t>
            </a:r>
            <a:r>
              <a:rPr lang="nl-NL" sz="2100" baseline="30000" dirty="0">
                <a:solidFill>
                  <a:srgbClr val="FF0000"/>
                </a:solidFill>
              </a:rPr>
              <a:t>-6          </a:t>
            </a:r>
            <a:r>
              <a:rPr lang="nl-NL" sz="2100" dirty="0"/>
              <a:t>+7,413∙10</a:t>
            </a:r>
            <a:r>
              <a:rPr lang="nl-NL" sz="2100" baseline="30000" dirty="0"/>
              <a:t>-6 </a:t>
            </a:r>
            <a:r>
              <a:rPr lang="nl-NL" sz="2100" dirty="0"/>
              <a:t>_______________________________________________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BAE0149-F96A-472C-8774-E6DB7970D6ED}"/>
              </a:ext>
            </a:extLst>
          </p:cNvPr>
          <p:cNvSpPr txBox="1"/>
          <p:nvPr/>
        </p:nvSpPr>
        <p:spPr>
          <a:xfrm>
            <a:off x="307645" y="227193"/>
            <a:ext cx="8558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Bereken de molariteit van een </a:t>
            </a:r>
            <a:r>
              <a:rPr lang="nl-NL" sz="2000" dirty="0" err="1"/>
              <a:t>natriumethanoaat-oplossing</a:t>
            </a:r>
            <a:r>
              <a:rPr lang="nl-NL" sz="2000" dirty="0"/>
              <a:t> met een pH van 8,87.</a:t>
            </a:r>
          </a:p>
        </p:txBody>
      </p:sp>
    </p:spTree>
    <p:extLst>
      <p:ext uri="{BB962C8B-B14F-4D97-AF65-F5344CB8AC3E}">
        <p14:creationId xmlns:p14="http://schemas.microsoft.com/office/powerpoint/2010/main" val="1212590013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 + 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3100031" y="1209880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3100032" y="1139171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          </a:t>
            </a:r>
            <a:r>
              <a:rPr lang="nl-NL" sz="2100" dirty="0"/>
              <a:t>X                                           _                        _</a:t>
            </a:r>
          </a:p>
          <a:p>
            <a:endParaRPr lang="nl-NL" sz="2100" dirty="0"/>
          </a:p>
          <a:p>
            <a:r>
              <a:rPr lang="nl-NL" sz="2100" dirty="0"/>
              <a:t>O:          - 7,413∙10</a:t>
            </a:r>
            <a:r>
              <a:rPr lang="nl-NL" sz="2100" baseline="30000" dirty="0"/>
              <a:t>-6</a:t>
            </a:r>
            <a:r>
              <a:rPr lang="nl-NL" sz="2100" dirty="0"/>
              <a:t>                     + 7,413∙10</a:t>
            </a:r>
            <a:r>
              <a:rPr lang="nl-NL" sz="2100" baseline="30000" dirty="0"/>
              <a:t>-6          </a:t>
            </a:r>
            <a:r>
              <a:rPr lang="nl-NL" sz="2100" dirty="0"/>
              <a:t>+7,413∙10</a:t>
            </a:r>
            <a:r>
              <a:rPr lang="nl-NL" sz="2100" baseline="30000" dirty="0"/>
              <a:t>-6 </a:t>
            </a:r>
            <a:r>
              <a:rPr lang="nl-NL" sz="2100" dirty="0"/>
              <a:t>_______________________________________________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  <a:r>
              <a:rPr lang="nl-NL" sz="2100" dirty="0">
                <a:solidFill>
                  <a:srgbClr val="FF0000"/>
                </a:solidFill>
              </a:rPr>
              <a:t>        X - 7,413∙10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r>
              <a:rPr lang="nl-NL" sz="2100" dirty="0">
                <a:solidFill>
                  <a:srgbClr val="FF0000"/>
                </a:solidFill>
              </a:rPr>
              <a:t>	                   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r>
              <a:rPr lang="nl-NL" sz="2100" dirty="0">
                <a:solidFill>
                  <a:srgbClr val="FF0000"/>
                </a:solidFill>
              </a:rPr>
              <a:t>        7,413∙10</a:t>
            </a:r>
            <a:r>
              <a:rPr lang="nl-NL" sz="2100" baseline="30000" dirty="0">
                <a:solidFill>
                  <a:srgbClr val="FF0000"/>
                </a:solidFill>
              </a:rPr>
              <a:t>-6</a:t>
            </a:r>
            <a:endParaRPr lang="nl-NL" sz="2100" dirty="0">
              <a:solidFill>
                <a:srgbClr val="FF0000"/>
              </a:solidFill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BAE0149-F96A-472C-8774-E6DB7970D6ED}"/>
              </a:ext>
            </a:extLst>
          </p:cNvPr>
          <p:cNvSpPr txBox="1"/>
          <p:nvPr/>
        </p:nvSpPr>
        <p:spPr>
          <a:xfrm>
            <a:off x="307645" y="227193"/>
            <a:ext cx="8558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Bereken de molariteit van een </a:t>
            </a:r>
            <a:r>
              <a:rPr lang="nl-NL" sz="2000" dirty="0" err="1"/>
              <a:t>natriumethanoaat-oplossing</a:t>
            </a:r>
            <a:r>
              <a:rPr lang="nl-NL" sz="2000" dirty="0"/>
              <a:t> met een pH van 8,87.</a:t>
            </a:r>
          </a:p>
        </p:txBody>
      </p:sp>
    </p:spTree>
    <p:extLst>
      <p:ext uri="{BB962C8B-B14F-4D97-AF65-F5344CB8AC3E}">
        <p14:creationId xmlns:p14="http://schemas.microsoft.com/office/powerpoint/2010/main" val="3216037391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 + 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3100031" y="1209880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3100032" y="1139171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          </a:t>
            </a:r>
            <a:r>
              <a:rPr lang="nl-NL" sz="2100" dirty="0"/>
              <a:t>X                                           _                        _</a:t>
            </a:r>
          </a:p>
          <a:p>
            <a:endParaRPr lang="nl-NL" sz="2100" dirty="0"/>
          </a:p>
          <a:p>
            <a:r>
              <a:rPr lang="nl-NL" sz="2100" dirty="0"/>
              <a:t>O:          - 7,413∙10</a:t>
            </a:r>
            <a:r>
              <a:rPr lang="nl-NL" sz="2100" baseline="30000" dirty="0"/>
              <a:t>-6</a:t>
            </a:r>
            <a:r>
              <a:rPr lang="nl-NL" sz="2100" dirty="0"/>
              <a:t>                     + 7,413∙10</a:t>
            </a:r>
            <a:r>
              <a:rPr lang="nl-NL" sz="2100" baseline="30000" dirty="0"/>
              <a:t>-6          </a:t>
            </a:r>
            <a:r>
              <a:rPr lang="nl-NL" sz="2100" dirty="0"/>
              <a:t>+7,413∙10</a:t>
            </a:r>
            <a:r>
              <a:rPr lang="nl-NL" sz="2100" baseline="30000" dirty="0"/>
              <a:t>-6 </a:t>
            </a:r>
            <a:r>
              <a:rPr lang="nl-NL" sz="2100" dirty="0"/>
              <a:t>_______________________________________________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  <a:r>
              <a:rPr lang="nl-NL" sz="2100" dirty="0">
                <a:solidFill>
                  <a:srgbClr val="FF0000"/>
                </a:solidFill>
              </a:rPr>
              <a:t>        </a:t>
            </a:r>
            <a:r>
              <a:rPr lang="nl-NL" sz="2100" dirty="0"/>
              <a:t>X - 7,413∙10</a:t>
            </a:r>
            <a:r>
              <a:rPr lang="nl-NL" sz="2100" baseline="30000" dirty="0"/>
              <a:t>-6</a:t>
            </a:r>
            <a:r>
              <a:rPr lang="nl-NL" sz="2100" dirty="0"/>
              <a:t>	                    7,413∙10</a:t>
            </a:r>
            <a:r>
              <a:rPr lang="nl-NL" sz="2100" baseline="30000" dirty="0"/>
              <a:t>-6</a:t>
            </a:r>
            <a:r>
              <a:rPr lang="nl-NL" sz="2100" dirty="0"/>
              <a:t>        7,413∙10</a:t>
            </a:r>
            <a:r>
              <a:rPr lang="nl-NL" sz="2100" baseline="30000" dirty="0"/>
              <a:t>-6</a:t>
            </a:r>
            <a:endParaRPr lang="nl-NL" sz="2100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6F71EA9-7055-4DF4-AD75-29F59FBEEAE9}"/>
              </a:ext>
            </a:extLst>
          </p:cNvPr>
          <p:cNvSpPr txBox="1"/>
          <p:nvPr/>
        </p:nvSpPr>
        <p:spPr>
          <a:xfrm>
            <a:off x="204849" y="4774703"/>
            <a:ext cx="396500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>
                <a:solidFill>
                  <a:prstClr val="black"/>
                </a:solidFill>
              </a:rPr>
              <a:t>                                                                                                  </a:t>
            </a:r>
            <a:r>
              <a:rPr lang="nl-NL" sz="2400" kern="0" dirty="0">
                <a:solidFill>
                  <a:prstClr val="black"/>
                </a:solidFill>
              </a:rPr>
              <a:t>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</a:t>
            </a:r>
            <a:r>
              <a:rPr lang="nl-NL" sz="2400" kern="0" dirty="0">
                <a:solidFill>
                  <a:prstClr val="black"/>
                </a:solidFill>
              </a:rPr>
              <a:t>] . [OH</a:t>
            </a:r>
            <a:r>
              <a:rPr lang="nl-NL" sz="2400" kern="0" baseline="40000" dirty="0">
                <a:solidFill>
                  <a:prstClr val="black"/>
                </a:solidFill>
              </a:rPr>
              <a:t>-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</a:t>
            </a:r>
            <a:r>
              <a:rPr lang="nl-NL" sz="2400" kern="0" dirty="0">
                <a:solidFill>
                  <a:schemeClr val="bg1"/>
                </a:solidFill>
              </a:rPr>
              <a:t>K</a:t>
            </a:r>
            <a:r>
              <a:rPr lang="nl-NL" sz="2400" kern="0" baseline="-25000" dirty="0">
                <a:solidFill>
                  <a:schemeClr val="bg1"/>
                </a:solidFill>
              </a:rPr>
              <a:t>b</a:t>
            </a:r>
            <a:r>
              <a:rPr lang="nl-NL" sz="2400" kern="0" baseline="-25000" dirty="0">
                <a:solidFill>
                  <a:prstClr val="black"/>
                </a:solidFill>
              </a:rPr>
              <a:t>    =  </a:t>
            </a:r>
            <a:r>
              <a:rPr lang="nl-NL" sz="2400" kern="0" dirty="0">
                <a:solidFill>
                  <a:prstClr val="black"/>
                </a:solidFill>
              </a:rPr>
              <a:t>________________ </a:t>
            </a:r>
          </a:p>
          <a:p>
            <a:pPr>
              <a:spcBef>
                <a:spcPts val="450"/>
              </a:spcBef>
            </a:pPr>
            <a:r>
              <a:rPr lang="nl-NL" sz="2400" kern="0" dirty="0">
                <a:solidFill>
                  <a:prstClr val="black"/>
                </a:solidFill>
              </a:rPr>
              <a:t>                   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48D91B4-534E-4300-BD04-AA18A4B3210A}"/>
              </a:ext>
            </a:extLst>
          </p:cNvPr>
          <p:cNvSpPr txBox="1"/>
          <p:nvPr/>
        </p:nvSpPr>
        <p:spPr>
          <a:xfrm>
            <a:off x="3531406" y="4774703"/>
            <a:ext cx="391198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/>
              <a:t>                                </a:t>
            </a:r>
            <a:r>
              <a:rPr lang="nl-NL" sz="2400" kern="0" dirty="0"/>
              <a:t>[</a:t>
            </a:r>
            <a:r>
              <a:rPr lang="nl-NL" sz="2400" dirty="0"/>
              <a:t>7,413∙10</a:t>
            </a:r>
            <a:r>
              <a:rPr lang="nl-NL" sz="2400" baseline="30000" dirty="0"/>
              <a:t>-6</a:t>
            </a:r>
            <a:r>
              <a:rPr lang="nl-NL" sz="2400" kern="0" dirty="0"/>
              <a:t>] ∙ [</a:t>
            </a:r>
            <a:r>
              <a:rPr lang="nl-NL" sz="2400" dirty="0"/>
              <a:t> 7,413∙10</a:t>
            </a:r>
            <a:r>
              <a:rPr lang="nl-NL" sz="2400" baseline="30000" dirty="0"/>
              <a:t>-6</a:t>
            </a:r>
            <a:r>
              <a:rPr lang="nl-NL" sz="2400" kern="0" dirty="0"/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baseline="-25000" dirty="0"/>
              <a:t>=   </a:t>
            </a:r>
            <a:r>
              <a:rPr lang="nl-NL" sz="2400" kern="0" dirty="0"/>
              <a:t>_____________________  </a:t>
            </a:r>
            <a:r>
              <a:rPr lang="nl-NL" sz="2400" kern="0" baseline="-25000" dirty="0"/>
              <a:t>=   </a:t>
            </a:r>
            <a:endParaRPr lang="nl-NL" sz="2400" kern="0" dirty="0"/>
          </a:p>
          <a:p>
            <a:pPr>
              <a:spcBef>
                <a:spcPts val="450"/>
              </a:spcBef>
            </a:pPr>
            <a:r>
              <a:rPr lang="nl-NL" sz="2400" kern="0" dirty="0"/>
              <a:t>          [ </a:t>
            </a:r>
            <a:r>
              <a:rPr lang="nl-NL" sz="2400" dirty="0">
                <a:solidFill>
                  <a:srgbClr val="FF0000"/>
                </a:solidFill>
              </a:rPr>
              <a:t>X</a:t>
            </a:r>
            <a:r>
              <a:rPr lang="nl-NL" sz="2400" dirty="0"/>
              <a:t> - 7,413∙10</a:t>
            </a:r>
            <a:r>
              <a:rPr lang="nl-NL" sz="2400" baseline="30000" dirty="0"/>
              <a:t>-6</a:t>
            </a:r>
            <a:r>
              <a:rPr lang="nl-NL" sz="2400" kern="0" dirty="0"/>
              <a:t>]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B0CB490-82A0-4996-A338-9965C46533CD}"/>
              </a:ext>
            </a:extLst>
          </p:cNvPr>
          <p:cNvSpPr txBox="1"/>
          <p:nvPr/>
        </p:nvSpPr>
        <p:spPr>
          <a:xfrm>
            <a:off x="7496413" y="5074784"/>
            <a:ext cx="1369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kern="0" dirty="0"/>
              <a:t>5,8 ∙ </a:t>
            </a:r>
            <a:r>
              <a:rPr lang="nl-NL" sz="2400" dirty="0"/>
              <a:t>10</a:t>
            </a:r>
            <a:r>
              <a:rPr lang="nl-NL" sz="2400" baseline="30000" dirty="0"/>
              <a:t>-10</a:t>
            </a:r>
            <a:endParaRPr lang="nl-NL" sz="2400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3E3418E-CD9F-4A8D-9CF8-CD5ACDBF80F6}"/>
              </a:ext>
            </a:extLst>
          </p:cNvPr>
          <p:cNvSpPr/>
          <p:nvPr/>
        </p:nvSpPr>
        <p:spPr>
          <a:xfrm>
            <a:off x="385868" y="5015848"/>
            <a:ext cx="452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kern="0" dirty="0"/>
              <a:t>K</a:t>
            </a:r>
            <a:r>
              <a:rPr lang="nl-NL" sz="2400" kern="0" baseline="-25000" dirty="0"/>
              <a:t>b</a:t>
            </a:r>
            <a:endParaRPr lang="nl-NL" sz="24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BAE0149-F96A-472C-8774-E6DB7970D6ED}"/>
              </a:ext>
            </a:extLst>
          </p:cNvPr>
          <p:cNvSpPr txBox="1"/>
          <p:nvPr/>
        </p:nvSpPr>
        <p:spPr>
          <a:xfrm>
            <a:off x="307645" y="227193"/>
            <a:ext cx="8558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Bereken de molariteit van een </a:t>
            </a:r>
            <a:r>
              <a:rPr lang="nl-NL" sz="2000" dirty="0" err="1"/>
              <a:t>natriumethanoaat-oplossing</a:t>
            </a:r>
            <a:r>
              <a:rPr lang="nl-NL" sz="2000" dirty="0"/>
              <a:t> met een pH van 8,87.</a:t>
            </a:r>
          </a:p>
        </p:txBody>
      </p:sp>
    </p:spTree>
    <p:extLst>
      <p:ext uri="{BB962C8B-B14F-4D97-AF65-F5344CB8AC3E}">
        <p14:creationId xmlns:p14="http://schemas.microsoft.com/office/powerpoint/2010/main" val="3160553008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612052" y="1231505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 + 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3100031" y="1209880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3100032" y="1139171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204849" y="2016066"/>
            <a:ext cx="8006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B:</a:t>
            </a:r>
            <a:r>
              <a:rPr lang="nl-NL" sz="2100" dirty="0">
                <a:solidFill>
                  <a:srgbClr val="FF0000"/>
                </a:solidFill>
              </a:rPr>
              <a:t>                </a:t>
            </a:r>
            <a:r>
              <a:rPr lang="nl-NL" sz="2100" dirty="0"/>
              <a:t>X                                           _                        _</a:t>
            </a:r>
          </a:p>
          <a:p>
            <a:endParaRPr lang="nl-NL" sz="2100" dirty="0"/>
          </a:p>
          <a:p>
            <a:r>
              <a:rPr lang="nl-NL" sz="2100" dirty="0"/>
              <a:t>O:          - 7,413∙10</a:t>
            </a:r>
            <a:r>
              <a:rPr lang="nl-NL" sz="2100" baseline="30000" dirty="0"/>
              <a:t>-6</a:t>
            </a:r>
            <a:r>
              <a:rPr lang="nl-NL" sz="2100" dirty="0"/>
              <a:t>                     + 7,413∙10</a:t>
            </a:r>
            <a:r>
              <a:rPr lang="nl-NL" sz="2100" baseline="30000" dirty="0"/>
              <a:t>-6          </a:t>
            </a:r>
            <a:r>
              <a:rPr lang="nl-NL" sz="2100" dirty="0"/>
              <a:t>+7,413∙10</a:t>
            </a:r>
            <a:r>
              <a:rPr lang="nl-NL" sz="2100" baseline="30000" dirty="0"/>
              <a:t>-6 </a:t>
            </a:r>
            <a:r>
              <a:rPr lang="nl-NL" sz="2100" dirty="0"/>
              <a:t>_______________________________________________</a:t>
            </a:r>
          </a:p>
          <a:p>
            <a:endParaRPr lang="nl-NL" sz="2100" dirty="0">
              <a:solidFill>
                <a:srgbClr val="FF0000"/>
              </a:solidFill>
            </a:endParaRPr>
          </a:p>
          <a:p>
            <a:r>
              <a:rPr lang="nl-NL" sz="2100" dirty="0"/>
              <a:t>E:</a:t>
            </a:r>
            <a:r>
              <a:rPr lang="nl-NL" sz="2100" dirty="0">
                <a:solidFill>
                  <a:srgbClr val="FF0000"/>
                </a:solidFill>
              </a:rPr>
              <a:t>        </a:t>
            </a:r>
            <a:r>
              <a:rPr lang="nl-NL" sz="2100" dirty="0"/>
              <a:t>X - 7,413∙10</a:t>
            </a:r>
            <a:r>
              <a:rPr lang="nl-NL" sz="2100" baseline="30000" dirty="0"/>
              <a:t>-6</a:t>
            </a:r>
            <a:r>
              <a:rPr lang="nl-NL" sz="2100" dirty="0"/>
              <a:t>	                    7,413∙10</a:t>
            </a:r>
            <a:r>
              <a:rPr lang="nl-NL" sz="2100" baseline="30000" dirty="0"/>
              <a:t>-6</a:t>
            </a:r>
            <a:r>
              <a:rPr lang="nl-NL" sz="2100" dirty="0"/>
              <a:t>        7,413∙10</a:t>
            </a:r>
            <a:r>
              <a:rPr lang="nl-NL" sz="2100" baseline="30000" dirty="0"/>
              <a:t>-6</a:t>
            </a:r>
            <a:endParaRPr lang="nl-NL" sz="2100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6F71EA9-7055-4DF4-AD75-29F59FBEEAE9}"/>
              </a:ext>
            </a:extLst>
          </p:cNvPr>
          <p:cNvSpPr txBox="1"/>
          <p:nvPr/>
        </p:nvSpPr>
        <p:spPr>
          <a:xfrm>
            <a:off x="204849" y="4774703"/>
            <a:ext cx="396500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>
                <a:solidFill>
                  <a:prstClr val="black"/>
                </a:solidFill>
              </a:rPr>
              <a:t>                                                                                                  </a:t>
            </a:r>
            <a:r>
              <a:rPr lang="nl-NL" sz="2400" kern="0" dirty="0">
                <a:solidFill>
                  <a:prstClr val="black"/>
                </a:solidFill>
              </a:rPr>
              <a:t>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</a:t>
            </a:r>
            <a:r>
              <a:rPr lang="nl-NL" sz="2400" kern="0" dirty="0">
                <a:solidFill>
                  <a:prstClr val="black"/>
                </a:solidFill>
              </a:rPr>
              <a:t>] . [OH</a:t>
            </a:r>
            <a:r>
              <a:rPr lang="nl-NL" sz="2400" kern="0" baseline="40000" dirty="0">
                <a:solidFill>
                  <a:prstClr val="black"/>
                </a:solidFill>
              </a:rPr>
              <a:t>-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</a:t>
            </a:r>
            <a:r>
              <a:rPr lang="nl-NL" sz="2400" kern="0" dirty="0">
                <a:solidFill>
                  <a:schemeClr val="bg1"/>
                </a:solidFill>
              </a:rPr>
              <a:t>K</a:t>
            </a:r>
            <a:r>
              <a:rPr lang="nl-NL" sz="2400" kern="0" baseline="-25000" dirty="0">
                <a:solidFill>
                  <a:schemeClr val="bg1"/>
                </a:solidFill>
              </a:rPr>
              <a:t>b</a:t>
            </a:r>
            <a:r>
              <a:rPr lang="nl-NL" sz="2400" kern="0" baseline="-25000" dirty="0">
                <a:solidFill>
                  <a:prstClr val="black"/>
                </a:solidFill>
              </a:rPr>
              <a:t>    =  </a:t>
            </a:r>
            <a:r>
              <a:rPr lang="nl-NL" sz="2400" kern="0" dirty="0">
                <a:solidFill>
                  <a:prstClr val="black"/>
                </a:solidFill>
              </a:rPr>
              <a:t>________________ </a:t>
            </a:r>
          </a:p>
          <a:p>
            <a:pPr>
              <a:spcBef>
                <a:spcPts val="450"/>
              </a:spcBef>
            </a:pPr>
            <a:r>
              <a:rPr lang="nl-NL" sz="2400" kern="0" dirty="0">
                <a:solidFill>
                  <a:prstClr val="black"/>
                </a:solidFill>
              </a:rPr>
              <a:t>                   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48D91B4-534E-4300-BD04-AA18A4B3210A}"/>
              </a:ext>
            </a:extLst>
          </p:cNvPr>
          <p:cNvSpPr txBox="1"/>
          <p:nvPr/>
        </p:nvSpPr>
        <p:spPr>
          <a:xfrm>
            <a:off x="3531406" y="4774703"/>
            <a:ext cx="391198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/>
              <a:t>                                </a:t>
            </a:r>
            <a:r>
              <a:rPr lang="nl-NL" sz="2400" kern="0" dirty="0"/>
              <a:t>[</a:t>
            </a:r>
            <a:r>
              <a:rPr lang="nl-NL" sz="2400" dirty="0"/>
              <a:t>7,413∙10</a:t>
            </a:r>
            <a:r>
              <a:rPr lang="nl-NL" sz="2400" baseline="30000" dirty="0"/>
              <a:t>-6</a:t>
            </a:r>
            <a:r>
              <a:rPr lang="nl-NL" sz="2400" kern="0" dirty="0"/>
              <a:t>] ∙ [</a:t>
            </a:r>
            <a:r>
              <a:rPr lang="nl-NL" sz="2400" dirty="0"/>
              <a:t> 7,413∙10</a:t>
            </a:r>
            <a:r>
              <a:rPr lang="nl-NL" sz="2400" baseline="30000" dirty="0"/>
              <a:t>-6</a:t>
            </a:r>
            <a:r>
              <a:rPr lang="nl-NL" sz="2400" kern="0" dirty="0"/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baseline="-25000" dirty="0"/>
              <a:t>=   </a:t>
            </a:r>
            <a:r>
              <a:rPr lang="nl-NL" sz="2400" kern="0" dirty="0"/>
              <a:t>_____________________  </a:t>
            </a:r>
            <a:r>
              <a:rPr lang="nl-NL" sz="2400" kern="0" baseline="-25000" dirty="0"/>
              <a:t>=   </a:t>
            </a:r>
            <a:endParaRPr lang="nl-NL" sz="2400" kern="0" dirty="0"/>
          </a:p>
          <a:p>
            <a:pPr>
              <a:spcBef>
                <a:spcPts val="450"/>
              </a:spcBef>
            </a:pPr>
            <a:r>
              <a:rPr lang="nl-NL" sz="2400" kern="0" dirty="0"/>
              <a:t>          [ </a:t>
            </a:r>
            <a:r>
              <a:rPr lang="nl-NL" sz="2400" dirty="0">
                <a:solidFill>
                  <a:srgbClr val="FF0000"/>
                </a:solidFill>
              </a:rPr>
              <a:t>X</a:t>
            </a:r>
            <a:r>
              <a:rPr lang="nl-NL" sz="2400" dirty="0"/>
              <a:t> - 7,413∙10</a:t>
            </a:r>
            <a:r>
              <a:rPr lang="nl-NL" sz="2400" baseline="30000" dirty="0"/>
              <a:t>-6</a:t>
            </a:r>
            <a:r>
              <a:rPr lang="nl-NL" sz="2400" kern="0" dirty="0"/>
              <a:t>]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B0CB490-82A0-4996-A338-9965C46533CD}"/>
              </a:ext>
            </a:extLst>
          </p:cNvPr>
          <p:cNvSpPr txBox="1"/>
          <p:nvPr/>
        </p:nvSpPr>
        <p:spPr>
          <a:xfrm>
            <a:off x="7496413" y="5074784"/>
            <a:ext cx="1369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kern="0" dirty="0"/>
              <a:t>5,8 ∙ </a:t>
            </a:r>
            <a:r>
              <a:rPr lang="nl-NL" sz="2400" dirty="0"/>
              <a:t>10</a:t>
            </a:r>
            <a:r>
              <a:rPr lang="nl-NL" sz="2400" baseline="30000" dirty="0"/>
              <a:t>-10</a:t>
            </a:r>
            <a:endParaRPr lang="nl-NL" sz="2400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3E3418E-CD9F-4A8D-9CF8-CD5ACDBF80F6}"/>
              </a:ext>
            </a:extLst>
          </p:cNvPr>
          <p:cNvSpPr/>
          <p:nvPr/>
        </p:nvSpPr>
        <p:spPr>
          <a:xfrm>
            <a:off x="385868" y="5015848"/>
            <a:ext cx="452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kern="0" dirty="0"/>
              <a:t>K</a:t>
            </a:r>
            <a:r>
              <a:rPr lang="nl-NL" sz="2400" kern="0" baseline="-25000" dirty="0"/>
              <a:t>b</a:t>
            </a:r>
            <a:endParaRPr lang="nl-NL" sz="24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CDC5E19-E02F-4EB2-BDEF-345774474018}"/>
              </a:ext>
            </a:extLst>
          </p:cNvPr>
          <p:cNvSpPr txBox="1"/>
          <p:nvPr/>
        </p:nvSpPr>
        <p:spPr>
          <a:xfrm>
            <a:off x="6465796" y="5917511"/>
            <a:ext cx="21307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X = 0,095 mol/L</a:t>
            </a: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BAE0149-F96A-472C-8774-E6DB7970D6ED}"/>
              </a:ext>
            </a:extLst>
          </p:cNvPr>
          <p:cNvSpPr txBox="1"/>
          <p:nvPr/>
        </p:nvSpPr>
        <p:spPr>
          <a:xfrm>
            <a:off x="307645" y="227193"/>
            <a:ext cx="8558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Bereken de molariteit van een </a:t>
            </a:r>
            <a:r>
              <a:rPr lang="nl-NL" sz="2000" dirty="0" err="1"/>
              <a:t>natriumethanoaat-oplossing</a:t>
            </a:r>
            <a:r>
              <a:rPr lang="nl-NL" sz="2000" dirty="0"/>
              <a:t> met een pH van 8,87.</a:t>
            </a:r>
          </a:p>
        </p:txBody>
      </p:sp>
    </p:spTree>
    <p:extLst>
      <p:ext uri="{BB962C8B-B14F-4D97-AF65-F5344CB8AC3E}">
        <p14:creationId xmlns:p14="http://schemas.microsoft.com/office/powerpoint/2010/main" val="592266699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1514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27515" y="1973188"/>
            <a:ext cx="782483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op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475130" y="1994832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7256653" y="1994832"/>
            <a:ext cx="17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2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327043" y="3523629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Ethanoaat reageert met water: 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>
              <a:solidFill>
                <a:srgbClr val="FF0000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6097625" y="3486810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  <a:sym typeface="Wingdings" panose="05000000000000000000" pitchFamily="2" charset="2"/>
              </a:rPr>
              <a:t>   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039949" y="3362898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  <a:sym typeface="Wingdings" panose="05000000000000000000" pitchFamily="2" charset="2"/>
              </a:rPr>
              <a:t>   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BEE6FA4-C14A-431A-A8C3-3CCF497723DD}"/>
              </a:ext>
            </a:extLst>
          </p:cNvPr>
          <p:cNvSpPr/>
          <p:nvPr/>
        </p:nvSpPr>
        <p:spPr>
          <a:xfrm>
            <a:off x="327315" y="364525"/>
            <a:ext cx="45720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15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300398931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27515" y="1973188"/>
            <a:ext cx="782483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op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475130" y="1994832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7256653" y="1994832"/>
            <a:ext cx="17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2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327043" y="3523629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Ethanoaat reageert met water: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6097625" y="3486810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2416186" y="4693085"/>
            <a:ext cx="3965007" cy="1119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>
                <a:solidFill>
                  <a:srgbClr val="FF0000"/>
                </a:solidFill>
              </a:rPr>
              <a:t>                                                                                                  </a:t>
            </a:r>
            <a:r>
              <a:rPr lang="nl-NL" sz="2400" kern="0" dirty="0">
                <a:solidFill>
                  <a:srgbClr val="FF0000"/>
                </a:solidFill>
              </a:rPr>
              <a:t>[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</a:t>
            </a:r>
            <a:r>
              <a:rPr lang="nl-NL" sz="2400" kern="0" dirty="0">
                <a:solidFill>
                  <a:srgbClr val="FF0000"/>
                </a:solidFill>
              </a:rPr>
              <a:t>] . [OH</a:t>
            </a:r>
            <a:r>
              <a:rPr lang="nl-NL" sz="2400" kern="0" baseline="40000" dirty="0">
                <a:solidFill>
                  <a:srgbClr val="FF0000"/>
                </a:solidFill>
              </a:rPr>
              <a:t>-</a:t>
            </a:r>
            <a:r>
              <a:rPr lang="nl-NL" sz="2400" kern="0" dirty="0">
                <a:solidFill>
                  <a:srgbClr val="FF0000"/>
                </a:solidFill>
              </a:rPr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srgbClr val="FF0000"/>
                </a:solidFill>
              </a:rPr>
              <a:t> K</a:t>
            </a:r>
            <a:r>
              <a:rPr lang="nl-NL" sz="2400" kern="0" baseline="-25000" dirty="0">
                <a:solidFill>
                  <a:srgbClr val="FF0000"/>
                </a:solidFill>
              </a:rPr>
              <a:t>b    =    </a:t>
            </a:r>
            <a:r>
              <a:rPr lang="nl-NL" sz="2400" kern="0" dirty="0">
                <a:solidFill>
                  <a:srgbClr val="FF0000"/>
                </a:solidFill>
              </a:rPr>
              <a:t>________________  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srgbClr val="FF0000"/>
                </a:solidFill>
              </a:rPr>
              <a:t>                                                 =  ?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600" kern="0" dirty="0">
                <a:solidFill>
                  <a:srgbClr val="FF0000"/>
                </a:solidFill>
              </a:rPr>
              <a:t>   </a:t>
            </a:r>
            <a:r>
              <a:rPr lang="nl-NL" sz="2400" kern="0" dirty="0">
                <a:solidFill>
                  <a:srgbClr val="FF0000"/>
                </a:solidFill>
              </a:rPr>
              <a:t>                   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srgbClr val="FF0000"/>
                </a:solidFill>
              </a:rPr>
              <a:t>                    [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kern="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039949" y="3362898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BEE6FA4-C14A-431A-A8C3-3CCF497723DD}"/>
              </a:ext>
            </a:extLst>
          </p:cNvPr>
          <p:cNvSpPr/>
          <p:nvPr/>
        </p:nvSpPr>
        <p:spPr>
          <a:xfrm>
            <a:off x="327315" y="364525"/>
            <a:ext cx="45720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15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174076210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27515" y="1973188"/>
            <a:ext cx="782483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op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475130" y="1994832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7256653" y="1994832"/>
            <a:ext cx="17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2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327043" y="3523629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Ethanoaat reageert met water: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6097625" y="3486810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2416186" y="4693085"/>
            <a:ext cx="3965007" cy="1119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>
                <a:solidFill>
                  <a:prstClr val="black"/>
                </a:solidFill>
              </a:rPr>
              <a:t>                                                                                                  </a:t>
            </a:r>
            <a:r>
              <a:rPr lang="nl-NL" sz="2400" kern="0" dirty="0">
                <a:solidFill>
                  <a:prstClr val="black"/>
                </a:solidFill>
              </a:rPr>
              <a:t>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</a:t>
            </a:r>
            <a:r>
              <a:rPr lang="nl-NL" sz="2400" kern="0" dirty="0">
                <a:solidFill>
                  <a:prstClr val="black"/>
                </a:solidFill>
              </a:rPr>
              <a:t>] . [OH</a:t>
            </a:r>
            <a:r>
              <a:rPr lang="nl-NL" sz="2400" kern="0" baseline="40000" dirty="0">
                <a:solidFill>
                  <a:prstClr val="black"/>
                </a:solidFill>
              </a:rPr>
              <a:t>-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K</a:t>
            </a:r>
            <a:r>
              <a:rPr lang="nl-NL" sz="2400" kern="0" baseline="-25000" dirty="0">
                <a:solidFill>
                  <a:prstClr val="black"/>
                </a:solidFill>
              </a:rPr>
              <a:t>b    =    </a:t>
            </a:r>
            <a:r>
              <a:rPr lang="nl-NL" sz="2400" kern="0" dirty="0">
                <a:solidFill>
                  <a:prstClr val="black"/>
                </a:solidFill>
              </a:rPr>
              <a:t>________________  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                                                =  ?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600" kern="0" dirty="0">
                <a:solidFill>
                  <a:prstClr val="black"/>
                </a:solidFill>
              </a:rPr>
              <a:t>   </a:t>
            </a:r>
            <a:r>
              <a:rPr lang="nl-NL" sz="2400" kern="0" dirty="0">
                <a:solidFill>
                  <a:prstClr val="black"/>
                </a:solidFill>
              </a:rPr>
              <a:t>                   </a:t>
            </a:r>
            <a:endParaRPr lang="nl-NL" sz="2400" kern="0" dirty="0">
              <a:solidFill>
                <a:srgbClr val="FF0000"/>
              </a:solidFill>
            </a:endParaRP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srgbClr val="FF0000"/>
                </a:solidFill>
              </a:rPr>
              <a:t>                    [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kern="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039949" y="3362898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1" name="Tekstvak 20"/>
          <p:cNvSpPr txBox="1"/>
          <p:nvPr/>
        </p:nvSpPr>
        <p:spPr>
          <a:xfrm>
            <a:off x="1396515" y="2471920"/>
            <a:ext cx="4089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In 2,0 liter oplossing:                      14,24 g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BEE6FA4-C14A-431A-A8C3-3CCF497723DD}"/>
              </a:ext>
            </a:extLst>
          </p:cNvPr>
          <p:cNvSpPr/>
          <p:nvPr/>
        </p:nvSpPr>
        <p:spPr>
          <a:xfrm>
            <a:off x="327315" y="364525"/>
            <a:ext cx="45720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15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3271406585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27515" y="1973188"/>
            <a:ext cx="782483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op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475130" y="1994832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7256653" y="1994832"/>
            <a:ext cx="17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2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327043" y="3523629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Ethanoaat reageert met water: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>
              <a:solidFill>
                <a:srgbClr val="FF0000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6097625" y="3486810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2416186" y="4693085"/>
            <a:ext cx="3965007" cy="1119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>
                <a:solidFill>
                  <a:prstClr val="black"/>
                </a:solidFill>
              </a:rPr>
              <a:t>                                                                                                  </a:t>
            </a:r>
            <a:r>
              <a:rPr lang="nl-NL" sz="2400" kern="0" dirty="0">
                <a:solidFill>
                  <a:prstClr val="black"/>
                </a:solidFill>
              </a:rPr>
              <a:t>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</a:t>
            </a:r>
            <a:r>
              <a:rPr lang="nl-NL" sz="2400" kern="0" dirty="0">
                <a:solidFill>
                  <a:prstClr val="black"/>
                </a:solidFill>
              </a:rPr>
              <a:t>] . </a:t>
            </a:r>
            <a:r>
              <a:rPr lang="nl-NL" sz="2400" kern="0" dirty="0">
                <a:solidFill>
                  <a:srgbClr val="FF0000"/>
                </a:solidFill>
              </a:rPr>
              <a:t>[OH</a:t>
            </a:r>
            <a:r>
              <a:rPr lang="nl-NL" sz="2400" kern="0" baseline="40000" dirty="0">
                <a:solidFill>
                  <a:srgbClr val="FF0000"/>
                </a:solidFill>
              </a:rPr>
              <a:t>-</a:t>
            </a:r>
            <a:r>
              <a:rPr lang="nl-NL" sz="2400" kern="0" dirty="0">
                <a:solidFill>
                  <a:srgbClr val="FF0000"/>
                </a:solidFill>
              </a:rPr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K</a:t>
            </a:r>
            <a:r>
              <a:rPr lang="nl-NL" sz="2400" kern="0" baseline="-25000" dirty="0">
                <a:solidFill>
                  <a:prstClr val="black"/>
                </a:solidFill>
              </a:rPr>
              <a:t>b    =    </a:t>
            </a:r>
            <a:r>
              <a:rPr lang="nl-NL" sz="2400" kern="0" dirty="0">
                <a:solidFill>
                  <a:prstClr val="black"/>
                </a:solidFill>
              </a:rPr>
              <a:t>________________  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                                                =  ?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600" kern="0" dirty="0">
                <a:solidFill>
                  <a:prstClr val="black"/>
                </a:solidFill>
              </a:rPr>
              <a:t>   </a:t>
            </a:r>
            <a:r>
              <a:rPr lang="nl-NL" sz="2400" kern="0" dirty="0">
                <a:solidFill>
                  <a:prstClr val="black"/>
                </a:solidFill>
              </a:rPr>
              <a:t>                   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                   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039949" y="3362898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1" name="Tekstvak 20"/>
          <p:cNvSpPr txBox="1"/>
          <p:nvPr/>
        </p:nvSpPr>
        <p:spPr>
          <a:xfrm>
            <a:off x="1396515" y="2471920"/>
            <a:ext cx="4089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 2,0 liter oplossing:                      14,24 g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808059" y="4022113"/>
            <a:ext cx="1239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pH  = 8,87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BEE6FA4-C14A-431A-A8C3-3CCF497723DD}"/>
              </a:ext>
            </a:extLst>
          </p:cNvPr>
          <p:cNvSpPr/>
          <p:nvPr/>
        </p:nvSpPr>
        <p:spPr>
          <a:xfrm>
            <a:off x="327315" y="364525"/>
            <a:ext cx="45720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15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3040637679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27515" y="1973188"/>
            <a:ext cx="782483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op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475130" y="1994832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7256653" y="1994832"/>
            <a:ext cx="17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2 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327043" y="3523629"/>
            <a:ext cx="9108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Ethanoaat reageert met water: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 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   +   OH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baseline="30000" dirty="0"/>
          </a:p>
        </p:txBody>
      </p:sp>
      <p:sp>
        <p:nvSpPr>
          <p:cNvPr id="16" name="Tekstvak 15"/>
          <p:cNvSpPr txBox="1"/>
          <p:nvPr/>
        </p:nvSpPr>
        <p:spPr>
          <a:xfrm>
            <a:off x="6097625" y="3486810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   </a:t>
            </a:r>
            <a:endParaRPr lang="nl-NL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2416186" y="4693085"/>
            <a:ext cx="3965007" cy="1119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00" kern="0" dirty="0">
                <a:solidFill>
                  <a:prstClr val="black"/>
                </a:solidFill>
              </a:rPr>
              <a:t>                                                                                                  </a:t>
            </a:r>
            <a:r>
              <a:rPr lang="nl-NL" sz="2400" kern="0" dirty="0">
                <a:solidFill>
                  <a:srgbClr val="FF0000"/>
                </a:solidFill>
              </a:rPr>
              <a:t>[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COOH</a:t>
            </a:r>
            <a:r>
              <a:rPr lang="nl-NL" sz="2400" kern="0" dirty="0">
                <a:solidFill>
                  <a:srgbClr val="FF0000"/>
                </a:solidFill>
              </a:rPr>
              <a:t>]</a:t>
            </a:r>
            <a:r>
              <a:rPr lang="nl-NL" sz="2400" kern="0" dirty="0">
                <a:solidFill>
                  <a:prstClr val="black"/>
                </a:solidFill>
              </a:rPr>
              <a:t> . [</a:t>
            </a:r>
            <a:r>
              <a:rPr lang="nl-NL" sz="2400" kern="0" dirty="0"/>
              <a:t>OH</a:t>
            </a:r>
            <a:r>
              <a:rPr lang="nl-NL" sz="2400" kern="0" baseline="40000" dirty="0"/>
              <a:t>-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K</a:t>
            </a:r>
            <a:r>
              <a:rPr lang="nl-NL" sz="2400" kern="0" baseline="-25000" dirty="0">
                <a:solidFill>
                  <a:prstClr val="black"/>
                </a:solidFill>
              </a:rPr>
              <a:t>b    =    </a:t>
            </a:r>
            <a:r>
              <a:rPr lang="nl-NL" sz="2400" kern="0" dirty="0">
                <a:solidFill>
                  <a:prstClr val="black"/>
                </a:solidFill>
              </a:rPr>
              <a:t>________________  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                                                =  ?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600" kern="0" dirty="0">
                <a:solidFill>
                  <a:prstClr val="black"/>
                </a:solidFill>
              </a:rPr>
              <a:t>   </a:t>
            </a:r>
            <a:r>
              <a:rPr lang="nl-NL" sz="2400" kern="0" dirty="0">
                <a:solidFill>
                  <a:prstClr val="black"/>
                </a:solidFill>
              </a:rPr>
              <a:t>                   </a:t>
            </a:r>
          </a:p>
          <a:p>
            <a:pPr defTabSz="685783">
              <a:lnSpc>
                <a:spcPts val="750"/>
              </a:lnSpc>
              <a:spcAft>
                <a:spcPts val="450"/>
              </a:spcAft>
              <a:defRPr/>
            </a:pPr>
            <a:r>
              <a:rPr lang="nl-NL" sz="2400" kern="0" dirty="0">
                <a:solidFill>
                  <a:prstClr val="black"/>
                </a:solidFill>
              </a:rPr>
              <a:t>                    [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kern="0" dirty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039949" y="3362898"/>
            <a:ext cx="37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ym typeface="Wingdings" panose="05000000000000000000" pitchFamily="2" charset="2"/>
              </a:rPr>
              <a:t>   </a:t>
            </a:r>
            <a:endParaRPr lang="nl-NL" b="1" dirty="0"/>
          </a:p>
        </p:txBody>
      </p:sp>
      <p:sp>
        <p:nvSpPr>
          <p:cNvPr id="21" name="Tekstvak 20"/>
          <p:cNvSpPr txBox="1"/>
          <p:nvPr/>
        </p:nvSpPr>
        <p:spPr>
          <a:xfrm>
            <a:off x="1396515" y="2471920"/>
            <a:ext cx="4089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 2,0 liter oplossing:                      14,24 g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981914" y="4022113"/>
            <a:ext cx="2066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      1        :        1 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BEE6FA4-C14A-431A-A8C3-3CCF497723DD}"/>
              </a:ext>
            </a:extLst>
          </p:cNvPr>
          <p:cNvSpPr/>
          <p:nvPr/>
        </p:nvSpPr>
        <p:spPr>
          <a:xfrm>
            <a:off x="327315" y="364525"/>
            <a:ext cx="45720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15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198475219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27515" y="1973188"/>
            <a:ext cx="782483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op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475130" y="1994832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r>
              <a:rPr lang="nl-NL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7256653" y="1994832"/>
            <a:ext cx="17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2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nl-NL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</a:t>
            </a:r>
            <a:r>
              <a:rPr lang="nl-NL" sz="2400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BEE6FA4-C14A-431A-A8C3-3CCF497723DD}"/>
              </a:ext>
            </a:extLst>
          </p:cNvPr>
          <p:cNvSpPr/>
          <p:nvPr/>
        </p:nvSpPr>
        <p:spPr>
          <a:xfrm>
            <a:off x="327315" y="364525"/>
            <a:ext cx="4572000" cy="123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14,24 gram magnesiumethanoaat wordt opgelost in water en aangevuld tot 2,0 L oplossing.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pH wordt gemeten:  8,87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Bereken de K</a:t>
            </a:r>
            <a:r>
              <a:rPr lang="nl-NL" sz="15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ethanoaat.</a:t>
            </a:r>
          </a:p>
        </p:txBody>
      </p:sp>
    </p:spTree>
    <p:extLst>
      <p:ext uri="{BB962C8B-B14F-4D97-AF65-F5344CB8AC3E}">
        <p14:creationId xmlns:p14="http://schemas.microsoft.com/office/powerpoint/2010/main" val="59501980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1390</TotalTime>
  <Words>2222</Words>
  <Application>Microsoft Office PowerPoint</Application>
  <PresentationFormat>Diavoorstelling (4:3)</PresentationFormat>
  <Paragraphs>366</Paragraphs>
  <Slides>34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38</cp:revision>
  <dcterms:created xsi:type="dcterms:W3CDTF">2014-02-10T18:04:40Z</dcterms:created>
  <dcterms:modified xsi:type="dcterms:W3CDTF">2023-03-06T11:03:10Z</dcterms:modified>
</cp:coreProperties>
</file>